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56" r:id="rId2"/>
    <p:sldId id="259" r:id="rId3"/>
    <p:sldId id="713" r:id="rId4"/>
    <p:sldId id="861" r:id="rId5"/>
    <p:sldId id="862" r:id="rId6"/>
    <p:sldId id="863" r:id="rId7"/>
    <p:sldId id="865" r:id="rId8"/>
    <p:sldId id="907" r:id="rId9"/>
    <p:sldId id="885" r:id="rId10"/>
    <p:sldId id="866" r:id="rId11"/>
    <p:sldId id="867" r:id="rId12"/>
    <p:sldId id="868" r:id="rId13"/>
    <p:sldId id="869" r:id="rId14"/>
    <p:sldId id="870" r:id="rId15"/>
    <p:sldId id="874" r:id="rId16"/>
    <p:sldId id="875" r:id="rId17"/>
    <p:sldId id="876" r:id="rId18"/>
    <p:sldId id="877" r:id="rId19"/>
    <p:sldId id="878" r:id="rId20"/>
    <p:sldId id="879" r:id="rId21"/>
    <p:sldId id="880" r:id="rId22"/>
    <p:sldId id="881" r:id="rId23"/>
    <p:sldId id="886" r:id="rId24"/>
    <p:sldId id="882" r:id="rId25"/>
    <p:sldId id="887" r:id="rId26"/>
    <p:sldId id="909" r:id="rId27"/>
    <p:sldId id="906" r:id="rId28"/>
    <p:sldId id="910" r:id="rId29"/>
    <p:sldId id="890" r:id="rId30"/>
    <p:sldId id="891" r:id="rId31"/>
    <p:sldId id="905" r:id="rId32"/>
    <p:sldId id="893" r:id="rId33"/>
    <p:sldId id="894" r:id="rId34"/>
    <p:sldId id="911" r:id="rId35"/>
    <p:sldId id="912" r:id="rId36"/>
    <p:sldId id="913" r:id="rId37"/>
    <p:sldId id="914" r:id="rId38"/>
    <p:sldId id="915" r:id="rId39"/>
    <p:sldId id="916" r:id="rId40"/>
    <p:sldId id="917" r:id="rId41"/>
    <p:sldId id="918"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3"/>
    <p:restoredTop sz="94708"/>
  </p:normalViewPr>
  <p:slideViewPr>
    <p:cSldViewPr snapToGrid="0" snapToObjects="1">
      <p:cViewPr varScale="1">
        <p:scale>
          <a:sx n="88" d="100"/>
          <a:sy n="88" d="100"/>
        </p:scale>
        <p:origin x="168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884C54-24D6-4541-A141-941A254C50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44CA23B-4543-6848-A1F2-B2B4EA560C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FAA3C7-9619-3645-ACF3-805F7D990BA6}" type="datetimeFigureOut">
              <a:rPr lang="en-US" smtClean="0"/>
              <a:t>3/20/19</a:t>
            </a:fld>
            <a:endParaRPr lang="en-US"/>
          </a:p>
        </p:txBody>
      </p:sp>
      <p:sp>
        <p:nvSpPr>
          <p:cNvPr id="4" name="Footer Placeholder 3">
            <a:extLst>
              <a:ext uri="{FF2B5EF4-FFF2-40B4-BE49-F238E27FC236}">
                <a16:creationId xmlns:a16="http://schemas.microsoft.com/office/drawing/2014/main" id="{A842D8FC-80B7-3040-A0EB-28DD33CDB7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20801F5-ED59-3F44-B9FA-B082807D7F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6B291A-C537-2241-9C36-BCE743E8F3D6}" type="slidenum">
              <a:rPr lang="en-US" smtClean="0"/>
              <a:t>‹#›</a:t>
            </a:fld>
            <a:endParaRPr lang="en-US"/>
          </a:p>
        </p:txBody>
      </p:sp>
    </p:spTree>
    <p:extLst>
      <p:ext uri="{BB962C8B-B14F-4D97-AF65-F5344CB8AC3E}">
        <p14:creationId xmlns:p14="http://schemas.microsoft.com/office/powerpoint/2010/main" val="767520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E75E8-16C8-F744-82A9-538729ECDA63}" type="datetimeFigureOut">
              <a:rPr lang="en-US" smtClean="0"/>
              <a:t>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523A2-7DDE-414B-86CF-218FC1AD6C32}" type="slidenum">
              <a:rPr lang="en-US" smtClean="0"/>
              <a:t>‹#›</a:t>
            </a:fld>
            <a:endParaRPr lang="en-US"/>
          </a:p>
        </p:txBody>
      </p:sp>
    </p:spTree>
    <p:extLst>
      <p:ext uri="{BB962C8B-B14F-4D97-AF65-F5344CB8AC3E}">
        <p14:creationId xmlns:p14="http://schemas.microsoft.com/office/powerpoint/2010/main" val="3383212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3D4B054B-4D1E-194C-AEC1-140DC4EC24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1ABCB44-5122-EC43-9E51-2AB63AB39560}" type="slidenum">
              <a:rPr lang="en-US" altLang="en-US" sz="1200"/>
              <a:pPr/>
              <a:t>12</a:t>
            </a:fld>
            <a:endParaRPr lang="en-US" altLang="en-US" sz="1200"/>
          </a:p>
        </p:txBody>
      </p:sp>
      <p:sp>
        <p:nvSpPr>
          <p:cNvPr id="63490" name="Rectangle 2">
            <a:extLst>
              <a:ext uri="{FF2B5EF4-FFF2-40B4-BE49-F238E27FC236}">
                <a16:creationId xmlns:a16="http://schemas.microsoft.com/office/drawing/2014/main" id="{A44D6999-5BD8-9745-96C1-EE18755D81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a:extLst>
              <a:ext uri="{FF2B5EF4-FFF2-40B4-BE49-F238E27FC236}">
                <a16:creationId xmlns:a16="http://schemas.microsoft.com/office/drawing/2014/main" id="{3052A47E-B669-D743-930E-9CB62E74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14-2a </a:t>
            </a:r>
            <a:r>
              <a:rPr lang="en-US" altLang="en-US"/>
              <a:t>The effect of frameshift mutations on a DNA sequence repeating the triplet sequence GAG. (a) The insertion of a single nucleotide shifts all subsequent triplet reading frames. (b) The insertion of three nucleotides changes only two codons, but the frame of reading is then reestablished to the original sequence.</a:t>
            </a:r>
          </a:p>
          <a:p>
            <a:endParaRPr lang="en-GB" altLang="en-US"/>
          </a:p>
        </p:txBody>
      </p:sp>
    </p:spTree>
    <p:extLst>
      <p:ext uri="{BB962C8B-B14F-4D97-AF65-F5344CB8AC3E}">
        <p14:creationId xmlns:p14="http://schemas.microsoft.com/office/powerpoint/2010/main" val="281018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50CC6DFF-8844-D543-B1C4-9720531CAD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43B8924-D71B-B64B-92CF-063BE47C7A51}" type="slidenum">
              <a:rPr lang="en-US" altLang="en-US" sz="1200"/>
              <a:pPr/>
              <a:t>13</a:t>
            </a:fld>
            <a:endParaRPr lang="en-US" altLang="en-US" sz="1200"/>
          </a:p>
        </p:txBody>
      </p:sp>
      <p:sp>
        <p:nvSpPr>
          <p:cNvPr id="65538" name="Rectangle 2">
            <a:extLst>
              <a:ext uri="{FF2B5EF4-FFF2-40B4-BE49-F238E27FC236}">
                <a16:creationId xmlns:a16="http://schemas.microsoft.com/office/drawing/2014/main" id="{FA5E9AB8-3803-CC4F-8783-BD4D948E54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a:extLst>
              <a:ext uri="{FF2B5EF4-FFF2-40B4-BE49-F238E27FC236}">
                <a16:creationId xmlns:a16="http://schemas.microsoft.com/office/drawing/2014/main" id="{060B118A-A727-AF47-8C2C-B2B261E199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14-2b </a:t>
            </a:r>
            <a:r>
              <a:rPr lang="en-US" altLang="en-US"/>
              <a:t>The effect of frameshift mutations on a DNA sequence repeating the triplet sequence GAG. (a) The insertion of a single nucleotide shifts all subsequent triplet reading frames. (b) The insertion of three nucleotides changes only two codons, but the frame of reading is then reestablished to the original sequence.</a:t>
            </a:r>
          </a:p>
          <a:p>
            <a:endParaRPr lang="en-GB" altLang="en-US"/>
          </a:p>
        </p:txBody>
      </p:sp>
    </p:spTree>
    <p:extLst>
      <p:ext uri="{BB962C8B-B14F-4D97-AF65-F5344CB8AC3E}">
        <p14:creationId xmlns:p14="http://schemas.microsoft.com/office/powerpoint/2010/main" val="4068767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D87B00F-B0E1-9143-82A8-51DC0119F0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C12A9692-B4F9-5541-8AA6-95A74A6D64B7}" type="slidenum">
              <a:rPr lang="en-US" altLang="en-US" sz="1200">
                <a:latin typeface="Times New Roman" panose="02020603050405020304" pitchFamily="18" charset="0"/>
              </a:rPr>
              <a:pPr/>
              <a:t>25</a:t>
            </a:fld>
            <a:endParaRPr lang="en-US" altLang="en-US" sz="1200">
              <a:latin typeface="Times New Roman" panose="02020603050405020304" pitchFamily="18" charset="0"/>
            </a:endParaRPr>
          </a:p>
        </p:txBody>
      </p:sp>
      <p:sp>
        <p:nvSpPr>
          <p:cNvPr id="31747" name="Rectangle 2">
            <a:extLst>
              <a:ext uri="{FF2B5EF4-FFF2-40B4-BE49-F238E27FC236}">
                <a16:creationId xmlns:a16="http://schemas.microsoft.com/office/drawing/2014/main" id="{AA623752-BE31-DF46-B4C1-39062D0AF9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a:extLst>
              <a:ext uri="{FF2B5EF4-FFF2-40B4-BE49-F238E27FC236}">
                <a16:creationId xmlns:a16="http://schemas.microsoft.com/office/drawing/2014/main" id="{378EF974-2C51-9443-BF3A-C922B52AAB6E}"/>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a:defRPr/>
            </a:pPr>
            <a:r>
              <a:rPr lang="en-US">
                <a:latin typeface="Times" charset="0"/>
              </a:rPr>
              <a:t>Table 13-1  Incorporation of </a:t>
            </a:r>
            <a:r>
              <a:rPr lang="en-US" baseline="30000">
                <a:latin typeface="Times" charset="0"/>
              </a:rPr>
              <a:t>14</a:t>
            </a:r>
            <a:r>
              <a:rPr lang="en-US">
                <a:latin typeface="Times" charset="0"/>
              </a:rPr>
              <a:t>C-Phenylalanine into Protein</a:t>
            </a:r>
            <a:endParaRPr lang="en-GB" baseline="30000">
              <a:latin typeface="Times" charset="0"/>
            </a:endParaRPr>
          </a:p>
        </p:txBody>
      </p:sp>
    </p:spTree>
    <p:extLst>
      <p:ext uri="{BB962C8B-B14F-4D97-AF65-F5344CB8AC3E}">
        <p14:creationId xmlns:p14="http://schemas.microsoft.com/office/powerpoint/2010/main" val="4079602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0A8B5149-E558-AA4A-84DD-43F895045E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9330F46-C8C4-654B-9E13-EB00859B4C5C}" type="slidenum">
              <a:rPr lang="en-US" altLang="en-US" sz="1200">
                <a:latin typeface="Times New Roman" panose="02020603050405020304" pitchFamily="18" charset="0"/>
              </a:rPr>
              <a:pPr/>
              <a:t>29</a:t>
            </a:fld>
            <a:endParaRPr lang="en-US" altLang="en-US" sz="1200">
              <a:latin typeface="Times New Roman" panose="02020603050405020304" pitchFamily="18" charset="0"/>
            </a:endParaRPr>
          </a:p>
        </p:txBody>
      </p:sp>
      <p:sp>
        <p:nvSpPr>
          <p:cNvPr id="36867" name="Rectangle 2">
            <a:extLst>
              <a:ext uri="{FF2B5EF4-FFF2-40B4-BE49-F238E27FC236}">
                <a16:creationId xmlns:a16="http://schemas.microsoft.com/office/drawing/2014/main" id="{C6EFE6A3-D4B3-7D4D-A3BE-AE1D383C25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1554FA95-12FC-AF43-994B-ECDB2345EC9D}"/>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a:defRPr/>
            </a:pPr>
            <a:r>
              <a:rPr lang="it-IT">
                <a:latin typeface="Times" charset="0"/>
              </a:rPr>
              <a:t>Figure 13-5 </a:t>
            </a:r>
            <a:r>
              <a:rPr lang="en-US">
                <a:latin typeface="Times" charset="0"/>
              </a:rPr>
              <a:t>An example of the triplet-binding assay. The UUU triplet acts as a codon, attracting the complementary tRNAphe anticodon AAA.</a:t>
            </a:r>
          </a:p>
          <a:p>
            <a:pPr>
              <a:defRPr/>
            </a:pPr>
            <a:endParaRPr lang="en-GB">
              <a:latin typeface="Times" charset="0"/>
            </a:endParaRPr>
          </a:p>
        </p:txBody>
      </p:sp>
    </p:spTree>
    <p:extLst>
      <p:ext uri="{BB962C8B-B14F-4D97-AF65-F5344CB8AC3E}">
        <p14:creationId xmlns:p14="http://schemas.microsoft.com/office/powerpoint/2010/main" val="1139716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8A49D71B-E706-A14A-955B-B7A6AA73E1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B8A3718-E72C-9547-802E-B7A1583D5E73}" type="slidenum">
              <a:rPr lang="en-US" altLang="en-US" sz="1200">
                <a:latin typeface="Times New Roman" panose="02020603050405020304" pitchFamily="18" charset="0"/>
              </a:rPr>
              <a:pPr/>
              <a:t>30</a:t>
            </a:fld>
            <a:endParaRPr lang="en-US" altLang="en-US" sz="1200">
              <a:latin typeface="Times New Roman" panose="02020603050405020304" pitchFamily="18" charset="0"/>
            </a:endParaRPr>
          </a:p>
        </p:txBody>
      </p:sp>
      <p:sp>
        <p:nvSpPr>
          <p:cNvPr id="38915" name="Rectangle 2">
            <a:extLst>
              <a:ext uri="{FF2B5EF4-FFF2-40B4-BE49-F238E27FC236}">
                <a16:creationId xmlns:a16="http://schemas.microsoft.com/office/drawing/2014/main" id="{DA2698ED-15F7-5E44-898E-0C42BF024E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a:extLst>
              <a:ext uri="{FF2B5EF4-FFF2-40B4-BE49-F238E27FC236}">
                <a16:creationId xmlns:a16="http://schemas.microsoft.com/office/drawing/2014/main" id="{F5E11B51-0A59-0A40-BCAF-62F2CD969EC8}"/>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a:spcBef>
                <a:spcPct val="0"/>
              </a:spcBef>
              <a:defRPr/>
            </a:pPr>
            <a:r>
              <a:rPr lang="en-US">
                <a:latin typeface="Times" charset="0"/>
              </a:rPr>
              <a:t>Table 13-2  Amino Acid Assignments  to Specific Trinucleotides Derived from the Triplet-Binding Assay</a:t>
            </a:r>
            <a:endParaRPr lang="en-GB">
              <a:latin typeface="Times" charset="0"/>
            </a:endParaRPr>
          </a:p>
        </p:txBody>
      </p:sp>
    </p:spTree>
    <p:extLst>
      <p:ext uri="{BB962C8B-B14F-4D97-AF65-F5344CB8AC3E}">
        <p14:creationId xmlns:p14="http://schemas.microsoft.com/office/powerpoint/2010/main" val="738948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ABA6CFAF-1B56-464B-BB4F-C69C894CEE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9BB5AFA-3EB0-6243-AEAE-D7DDD5BA312D}" type="slidenum">
              <a:rPr lang="en-US" altLang="en-US" sz="1200">
                <a:latin typeface="Times New Roman" panose="02020603050405020304" pitchFamily="18" charset="0"/>
              </a:rPr>
              <a:pPr/>
              <a:t>32</a:t>
            </a:fld>
            <a:endParaRPr lang="en-US" altLang="en-US" sz="1200">
              <a:latin typeface="Times New Roman" panose="02020603050405020304" pitchFamily="18" charset="0"/>
            </a:endParaRPr>
          </a:p>
        </p:txBody>
      </p:sp>
      <p:sp>
        <p:nvSpPr>
          <p:cNvPr id="41987" name="Rectangle 2">
            <a:extLst>
              <a:ext uri="{FF2B5EF4-FFF2-40B4-BE49-F238E27FC236}">
                <a16:creationId xmlns:a16="http://schemas.microsoft.com/office/drawing/2014/main" id="{9A78E402-9158-C94D-BE8C-4C8313D71D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a:extLst>
              <a:ext uri="{FF2B5EF4-FFF2-40B4-BE49-F238E27FC236}">
                <a16:creationId xmlns:a16="http://schemas.microsoft.com/office/drawing/2014/main" id="{77E4BFB1-CFB9-9E48-ADC5-63D58A8D70BF}"/>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a:defRPr/>
            </a:pPr>
            <a:r>
              <a:rPr lang="it-IT">
                <a:latin typeface="Times" charset="0"/>
              </a:rPr>
              <a:t>Figure 13-6 </a:t>
            </a:r>
            <a:r>
              <a:rPr lang="en-US">
                <a:latin typeface="Times" charset="0"/>
              </a:rPr>
              <a:t>The conversion of di-, tri-, and tetranucleotides into repeating copolymers. The triplet codons produced in each case are shown.</a:t>
            </a:r>
          </a:p>
          <a:p>
            <a:pPr>
              <a:defRPr/>
            </a:pPr>
            <a:endParaRPr lang="en-GB">
              <a:latin typeface="Times" charset="0"/>
            </a:endParaRPr>
          </a:p>
        </p:txBody>
      </p:sp>
    </p:spTree>
    <p:extLst>
      <p:ext uri="{BB962C8B-B14F-4D97-AF65-F5344CB8AC3E}">
        <p14:creationId xmlns:p14="http://schemas.microsoft.com/office/powerpoint/2010/main" val="3462346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F77C233E-4090-0745-911A-04C2EA4413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5881A047-2354-4947-AC10-75A1DD740DFD}" type="slidenum">
              <a:rPr lang="en-US" altLang="en-US" sz="1200">
                <a:latin typeface="Times New Roman" panose="02020603050405020304" pitchFamily="18" charset="0"/>
              </a:rPr>
              <a:pPr/>
              <a:t>33</a:t>
            </a:fld>
            <a:endParaRPr lang="en-US" altLang="en-US" sz="1200">
              <a:latin typeface="Times New Roman" panose="02020603050405020304" pitchFamily="18" charset="0"/>
            </a:endParaRPr>
          </a:p>
        </p:txBody>
      </p:sp>
      <p:sp>
        <p:nvSpPr>
          <p:cNvPr id="44035" name="Rectangle 2">
            <a:extLst>
              <a:ext uri="{FF2B5EF4-FFF2-40B4-BE49-F238E27FC236}">
                <a16:creationId xmlns:a16="http://schemas.microsoft.com/office/drawing/2014/main" id="{4F011D2C-356D-F644-A1F6-C26D2FEA32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a:extLst>
              <a:ext uri="{FF2B5EF4-FFF2-40B4-BE49-F238E27FC236}">
                <a16:creationId xmlns:a16="http://schemas.microsoft.com/office/drawing/2014/main" id="{109ED6F9-B677-3541-9B56-08683DE68B7F}"/>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a:spcBef>
                <a:spcPct val="0"/>
              </a:spcBef>
              <a:defRPr/>
            </a:pPr>
            <a:r>
              <a:rPr lang="en-US">
                <a:latin typeface="Times" charset="0"/>
              </a:rPr>
              <a:t>Table 13-3  Amino Acids Incorporated Using Repeated Synthetic Copolymers of RNA</a:t>
            </a:r>
            <a:endParaRPr lang="en-GB">
              <a:latin typeface="Times" charset="0"/>
            </a:endParaRPr>
          </a:p>
        </p:txBody>
      </p:sp>
    </p:spTree>
    <p:extLst>
      <p:ext uri="{BB962C8B-B14F-4D97-AF65-F5344CB8AC3E}">
        <p14:creationId xmlns:p14="http://schemas.microsoft.com/office/powerpoint/2010/main" val="1970958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85D0A87E-F40C-5748-A377-79DA3D4DD4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A24B704-21CC-5144-A76C-7E078F15CCAC}" type="slidenum">
              <a:rPr lang="en-US" altLang="en-US" sz="1200"/>
              <a:pPr/>
              <a:t>35</a:t>
            </a:fld>
            <a:endParaRPr lang="en-US" altLang="en-US" sz="1200"/>
          </a:p>
        </p:txBody>
      </p:sp>
      <p:sp>
        <p:nvSpPr>
          <p:cNvPr id="47107" name="Rectangle 2">
            <a:extLst>
              <a:ext uri="{FF2B5EF4-FFF2-40B4-BE49-F238E27FC236}">
                <a16:creationId xmlns:a16="http://schemas.microsoft.com/office/drawing/2014/main" id="{46079BBA-8D4A-8340-A12C-30B0441762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a:extLst>
              <a:ext uri="{FF2B5EF4-FFF2-40B4-BE49-F238E27FC236}">
                <a16:creationId xmlns:a16="http://schemas.microsoft.com/office/drawing/2014/main" id="{72B92DEF-74DC-4E4E-9481-7CFA494E03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Table 14-4  Anticodon–Codon Base-Pairing Rules</a:t>
            </a:r>
            <a:endParaRPr lang="en-GB" altLang="en-US"/>
          </a:p>
        </p:txBody>
      </p:sp>
    </p:spTree>
    <p:extLst>
      <p:ext uri="{BB962C8B-B14F-4D97-AF65-F5344CB8AC3E}">
        <p14:creationId xmlns:p14="http://schemas.microsoft.com/office/powerpoint/2010/main" val="3818478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59BF2E75-0394-9241-9A7A-13A12A645F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B501C3B-E8BF-DD42-A47A-B19CCD102CF9}" type="slidenum">
              <a:rPr lang="en-US" altLang="en-US" sz="1200"/>
              <a:pPr/>
              <a:t>40</a:t>
            </a:fld>
            <a:endParaRPr lang="en-US" altLang="en-US" sz="1200"/>
          </a:p>
        </p:txBody>
      </p:sp>
      <p:sp>
        <p:nvSpPr>
          <p:cNvPr id="53251" name="Rectangle 2">
            <a:extLst>
              <a:ext uri="{FF2B5EF4-FFF2-40B4-BE49-F238E27FC236}">
                <a16:creationId xmlns:a16="http://schemas.microsoft.com/office/drawing/2014/main" id="{7B3D4FAC-FE89-4D48-9F91-BCE6176F0F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a:extLst>
              <a:ext uri="{FF2B5EF4-FFF2-40B4-BE49-F238E27FC236}">
                <a16:creationId xmlns:a16="http://schemas.microsoft.com/office/drawing/2014/main" id="{292927BE-96B9-6B47-987D-69235C659D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Table 14-4  Anticodon–Codon Base-Pairing Rules</a:t>
            </a:r>
            <a:endParaRPr lang="en-GB" altLang="en-US"/>
          </a:p>
        </p:txBody>
      </p:sp>
    </p:spTree>
    <p:extLst>
      <p:ext uri="{BB962C8B-B14F-4D97-AF65-F5344CB8AC3E}">
        <p14:creationId xmlns:p14="http://schemas.microsoft.com/office/powerpoint/2010/main" val="1682056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8BD10F-DA95-E04B-97F0-FA7FDA233CAF}" type="datetimeFigureOut">
              <a:rPr lang="en-US" smtClean="0"/>
              <a:t>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2018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69139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55200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311635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8BD10F-DA95-E04B-97F0-FA7FDA233CAF}" type="datetimeFigureOut">
              <a:rPr lang="en-US" smtClean="0"/>
              <a:t>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38173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8BD10F-DA95-E04B-97F0-FA7FDA233CAF}" type="datetimeFigureOut">
              <a:rPr lang="en-US" smtClean="0"/>
              <a:t>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52097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8BD10F-DA95-E04B-97F0-FA7FDA233CAF}" type="datetimeFigureOut">
              <a:rPr lang="en-US" smtClean="0"/>
              <a:t>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7560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8BD10F-DA95-E04B-97F0-FA7FDA233CAF}" type="datetimeFigureOut">
              <a:rPr lang="en-US" smtClean="0"/>
              <a:t>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81798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BD10F-DA95-E04B-97F0-FA7FDA233CAF}" type="datetimeFigureOut">
              <a:rPr lang="en-US" smtClean="0"/>
              <a:t>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85205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74600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499916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BD10F-DA95-E04B-97F0-FA7FDA233CAF}" type="datetimeFigureOut">
              <a:rPr lang="en-US" smtClean="0"/>
              <a:t>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40E31-20F5-5749-AAC6-FE10980BF84B}" type="slidenum">
              <a:rPr lang="en-US" smtClean="0"/>
              <a:t>‹#›</a:t>
            </a:fld>
            <a:endParaRPr lang="en-US"/>
          </a:p>
        </p:txBody>
      </p:sp>
    </p:spTree>
    <p:extLst>
      <p:ext uri="{BB962C8B-B14F-4D97-AF65-F5344CB8AC3E}">
        <p14:creationId xmlns:p14="http://schemas.microsoft.com/office/powerpoint/2010/main" val="2811210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Molecular Biology</a:t>
            </a:r>
            <a:br>
              <a:rPr lang="en-US" dirty="0"/>
            </a:br>
            <a:r>
              <a:rPr lang="en-US" dirty="0" err="1"/>
              <a:t>Biol</a:t>
            </a:r>
            <a:r>
              <a:rPr lang="en-US" dirty="0"/>
              <a:t> 480</a:t>
            </a:r>
          </a:p>
        </p:txBody>
      </p:sp>
      <p:sp>
        <p:nvSpPr>
          <p:cNvPr id="3" name="Subtitle 2"/>
          <p:cNvSpPr>
            <a:spLocks noGrp="1"/>
          </p:cNvSpPr>
          <p:nvPr>
            <p:ph type="subTitle" idx="1"/>
          </p:nvPr>
        </p:nvSpPr>
        <p:spPr/>
        <p:txBody>
          <a:bodyPr/>
          <a:lstStyle/>
          <a:p>
            <a:r>
              <a:rPr lang="en-US" dirty="0"/>
              <a:t>Lecture 22</a:t>
            </a:r>
            <a:br>
              <a:rPr lang="en-US" dirty="0"/>
            </a:br>
            <a:r>
              <a:rPr lang="en-US" dirty="0"/>
              <a:t>March 20th, 2019</a:t>
            </a:r>
          </a:p>
        </p:txBody>
      </p:sp>
      <p:pic>
        <p:nvPicPr>
          <p:cNvPr id="4" name="Picture 3"/>
          <p:cNvPicPr>
            <a:picLocks noChangeAspect="1"/>
          </p:cNvPicPr>
          <p:nvPr/>
        </p:nvPicPr>
        <p:blipFill>
          <a:blip r:embed="rId2"/>
          <a:stretch>
            <a:fillRect/>
          </a:stretch>
        </p:blipFill>
        <p:spPr>
          <a:xfrm>
            <a:off x="2915497" y="940255"/>
            <a:ext cx="3439205" cy="919098"/>
          </a:xfrm>
          <a:prstGeom prst="rect">
            <a:avLst/>
          </a:prstGeom>
        </p:spPr>
      </p:pic>
    </p:spTree>
    <p:extLst>
      <p:ext uri="{BB962C8B-B14F-4D97-AF65-F5344CB8AC3E}">
        <p14:creationId xmlns:p14="http://schemas.microsoft.com/office/powerpoint/2010/main" val="3900563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5D55C465-310D-8C46-9416-077300709807}"/>
              </a:ext>
            </a:extLst>
          </p:cNvPr>
          <p:cNvSpPr>
            <a:spLocks noGrp="1"/>
          </p:cNvSpPr>
          <p:nvPr>
            <p:ph type="title"/>
          </p:nvPr>
        </p:nvSpPr>
        <p:spPr/>
        <p:txBody>
          <a:bodyPr/>
          <a:lstStyle/>
          <a:p>
            <a:endParaRPr lang="en-US" altLang="en-US"/>
          </a:p>
        </p:txBody>
      </p:sp>
      <p:sp>
        <p:nvSpPr>
          <p:cNvPr id="60418" name="Content Placeholder 2">
            <a:extLst>
              <a:ext uri="{FF2B5EF4-FFF2-40B4-BE49-F238E27FC236}">
                <a16:creationId xmlns:a16="http://schemas.microsoft.com/office/drawing/2014/main" id="{E9E70D45-7304-5E42-8A57-A1DBBC9D7E08}"/>
              </a:ext>
            </a:extLst>
          </p:cNvPr>
          <p:cNvSpPr>
            <a:spLocks noGrp="1"/>
          </p:cNvSpPr>
          <p:nvPr>
            <p:ph idx="1"/>
          </p:nvPr>
        </p:nvSpPr>
        <p:spPr/>
        <p:txBody>
          <a:bodyPr>
            <a:normAutofit lnSpcReduction="10000"/>
          </a:bodyPr>
          <a:lstStyle/>
          <a:p>
            <a:r>
              <a:rPr lang="en-US" altLang="en-US"/>
              <a:t>One of the first pieces of evidence supporting a triplet code used bacteriophages (go figure?) and a method for creating insertion or deletions of nucleotides in the genes of the phage.</a:t>
            </a:r>
          </a:p>
          <a:p>
            <a:r>
              <a:rPr lang="en-US" altLang="en-US"/>
              <a:t>It was noticed that inserting or deleting one nucleotide usually wiped out the normal activity of a gene—it created a non-functional mutant.</a:t>
            </a:r>
          </a:p>
        </p:txBody>
      </p:sp>
    </p:spTree>
    <p:extLst>
      <p:ext uri="{BB962C8B-B14F-4D97-AF65-F5344CB8AC3E}">
        <p14:creationId xmlns:p14="http://schemas.microsoft.com/office/powerpoint/2010/main" val="2532421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4A3E26BA-C1CD-2D42-97DB-FFBAC235DFD6}"/>
              </a:ext>
            </a:extLst>
          </p:cNvPr>
          <p:cNvSpPr>
            <a:spLocks noGrp="1"/>
          </p:cNvSpPr>
          <p:nvPr>
            <p:ph type="title"/>
          </p:nvPr>
        </p:nvSpPr>
        <p:spPr/>
        <p:txBody>
          <a:bodyPr/>
          <a:lstStyle/>
          <a:p>
            <a:endParaRPr lang="en-US" altLang="en-US"/>
          </a:p>
        </p:txBody>
      </p:sp>
      <p:sp>
        <p:nvSpPr>
          <p:cNvPr id="61442" name="Content Placeholder 2">
            <a:extLst>
              <a:ext uri="{FF2B5EF4-FFF2-40B4-BE49-F238E27FC236}">
                <a16:creationId xmlns:a16="http://schemas.microsoft.com/office/drawing/2014/main" id="{6978FED4-9432-2D42-947D-E35E30796738}"/>
              </a:ext>
            </a:extLst>
          </p:cNvPr>
          <p:cNvSpPr>
            <a:spLocks noGrp="1"/>
          </p:cNvSpPr>
          <p:nvPr>
            <p:ph idx="1"/>
          </p:nvPr>
        </p:nvSpPr>
        <p:spPr/>
        <p:txBody>
          <a:bodyPr>
            <a:normAutofit fontScale="92500"/>
          </a:bodyPr>
          <a:lstStyle/>
          <a:p>
            <a:r>
              <a:rPr lang="en-US" altLang="en-US"/>
              <a:t>The same occurred if 2 nucleotides were inserted or deleted.</a:t>
            </a:r>
          </a:p>
          <a:p>
            <a:pPr lvl="1"/>
            <a:r>
              <a:rPr lang="en-US" altLang="en-US"/>
              <a:t>But if 3 or multiples of 3 nucleotides were inserted or deleted, the mutations were often reversed, and at least in some cases, a wild-type phenotype was restored.</a:t>
            </a:r>
          </a:p>
          <a:p>
            <a:pPr lvl="1"/>
            <a:endParaRPr lang="en-US" altLang="en-US"/>
          </a:p>
          <a:p>
            <a:pPr lvl="1"/>
            <a:r>
              <a:rPr lang="en-US" altLang="en-US"/>
              <a:t>This was consisted with the 3-letter code proposed by Brenner. Adding or subtracting 3 nucleotides has only limited effect on how a mRNA is translated.</a:t>
            </a:r>
          </a:p>
        </p:txBody>
      </p:sp>
    </p:spTree>
    <p:extLst>
      <p:ext uri="{BB962C8B-B14F-4D97-AF65-F5344CB8AC3E}">
        <p14:creationId xmlns:p14="http://schemas.microsoft.com/office/powerpoint/2010/main" val="2530820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9640" name="Text Box 8">
            <a:extLst>
              <a:ext uri="{FF2B5EF4-FFF2-40B4-BE49-F238E27FC236}">
                <a16:creationId xmlns:a16="http://schemas.microsoft.com/office/drawing/2014/main" id="{1A1B304F-84A1-3746-A09D-DB203251FFB7}"/>
              </a:ext>
            </a:extLst>
          </p:cNvPr>
          <p:cNvSpPr txBox="1">
            <a:spLocks noChangeArrowheads="1"/>
          </p:cNvSpPr>
          <p:nvPr/>
        </p:nvSpPr>
        <p:spPr bwMode="auto">
          <a:xfrm>
            <a:off x="6172200" y="6488113"/>
            <a:ext cx="29718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14.2a</a:t>
            </a:r>
          </a:p>
        </p:txBody>
      </p:sp>
      <p:pic>
        <p:nvPicPr>
          <p:cNvPr id="62466" name="Picture 9" descr="14_02Figurea-L.jpg                                             000B3C7BServDisk_03                    BC177178:">
            <a:extLst>
              <a:ext uri="{FF2B5EF4-FFF2-40B4-BE49-F238E27FC236}">
                <a16:creationId xmlns:a16="http://schemas.microsoft.com/office/drawing/2014/main" id="{722EF241-95B3-274B-AC2A-9CF602797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230"/>
          <a:stretch>
            <a:fillRect/>
          </a:stretch>
        </p:blipFill>
        <p:spPr bwMode="auto">
          <a:xfrm>
            <a:off x="309563" y="293688"/>
            <a:ext cx="8524875"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035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0664" name="Text Box 8">
            <a:extLst>
              <a:ext uri="{FF2B5EF4-FFF2-40B4-BE49-F238E27FC236}">
                <a16:creationId xmlns:a16="http://schemas.microsoft.com/office/drawing/2014/main" id="{DC1EFB3D-1956-8845-A4C3-FB88DB40594B}"/>
              </a:ext>
            </a:extLst>
          </p:cNvPr>
          <p:cNvSpPr txBox="1">
            <a:spLocks noChangeArrowheads="1"/>
          </p:cNvSpPr>
          <p:nvPr/>
        </p:nvSpPr>
        <p:spPr bwMode="auto">
          <a:xfrm>
            <a:off x="6172200" y="6488113"/>
            <a:ext cx="29718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14.2b</a:t>
            </a:r>
          </a:p>
        </p:txBody>
      </p:sp>
      <p:pic>
        <p:nvPicPr>
          <p:cNvPr id="64514" name="Picture 9" descr="14_02Figureb-L.jpg                                             000B3C7BServDisk_03                    BC177178:">
            <a:extLst>
              <a:ext uri="{FF2B5EF4-FFF2-40B4-BE49-F238E27FC236}">
                <a16:creationId xmlns:a16="http://schemas.microsoft.com/office/drawing/2014/main" id="{3B2E89DE-BA6E-784B-A9C4-E5B2D1604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269"/>
          <a:stretch>
            <a:fillRect/>
          </a:stretch>
        </p:blipFill>
        <p:spPr bwMode="auto">
          <a:xfrm>
            <a:off x="390525" y="231775"/>
            <a:ext cx="8361363" cy="586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370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3545C2F8-09DA-1542-A0A3-FFB70556B24D}"/>
              </a:ext>
            </a:extLst>
          </p:cNvPr>
          <p:cNvSpPr>
            <a:spLocks noGrp="1"/>
          </p:cNvSpPr>
          <p:nvPr>
            <p:ph type="title"/>
          </p:nvPr>
        </p:nvSpPr>
        <p:spPr/>
        <p:txBody>
          <a:bodyPr/>
          <a:lstStyle/>
          <a:p>
            <a:endParaRPr lang="en-US" altLang="en-US"/>
          </a:p>
        </p:txBody>
      </p:sp>
      <p:sp>
        <p:nvSpPr>
          <p:cNvPr id="66562" name="Content Placeholder 2">
            <a:extLst>
              <a:ext uri="{FF2B5EF4-FFF2-40B4-BE49-F238E27FC236}">
                <a16:creationId xmlns:a16="http://schemas.microsoft.com/office/drawing/2014/main" id="{79187DCB-2AAA-E641-8B22-A2838418B295}"/>
              </a:ext>
            </a:extLst>
          </p:cNvPr>
          <p:cNvSpPr>
            <a:spLocks noGrp="1"/>
          </p:cNvSpPr>
          <p:nvPr>
            <p:ph idx="1"/>
          </p:nvPr>
        </p:nvSpPr>
        <p:spPr/>
        <p:txBody>
          <a:bodyPr/>
          <a:lstStyle/>
          <a:p>
            <a:r>
              <a:rPr lang="en-US" altLang="en-US"/>
              <a:t>The term frame-shift has been used to describe mutations which alter the way in which a triplet code is read in translation.</a:t>
            </a:r>
          </a:p>
        </p:txBody>
      </p:sp>
    </p:spTree>
    <p:extLst>
      <p:ext uri="{BB962C8B-B14F-4D97-AF65-F5344CB8AC3E}">
        <p14:creationId xmlns:p14="http://schemas.microsoft.com/office/powerpoint/2010/main" val="3630192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3312389F-58F4-A34C-931E-D9040DF2DAB2}"/>
              </a:ext>
            </a:extLst>
          </p:cNvPr>
          <p:cNvSpPr>
            <a:spLocks noGrp="1"/>
          </p:cNvSpPr>
          <p:nvPr>
            <p:ph type="title"/>
          </p:nvPr>
        </p:nvSpPr>
        <p:spPr/>
        <p:txBody>
          <a:bodyPr/>
          <a:lstStyle/>
          <a:p>
            <a:endParaRPr lang="en-US" altLang="en-US"/>
          </a:p>
        </p:txBody>
      </p:sp>
      <p:sp>
        <p:nvSpPr>
          <p:cNvPr id="51202" name="Content Placeholder 2">
            <a:extLst>
              <a:ext uri="{FF2B5EF4-FFF2-40B4-BE49-F238E27FC236}">
                <a16:creationId xmlns:a16="http://schemas.microsoft.com/office/drawing/2014/main" id="{20B152E1-AF88-1146-9D39-8E6A5B8B948C}"/>
              </a:ext>
            </a:extLst>
          </p:cNvPr>
          <p:cNvSpPr>
            <a:spLocks noGrp="1"/>
          </p:cNvSpPr>
          <p:nvPr>
            <p:ph idx="1"/>
          </p:nvPr>
        </p:nvSpPr>
        <p:spPr/>
        <p:txBody>
          <a:bodyPr/>
          <a:lstStyle/>
          <a:p>
            <a:r>
              <a:rPr lang="en-US" altLang="en-US"/>
              <a:t>Brenner did more to describe the code.  Since cells like to be economical, he tested an idea that the code could be overlapping. </a:t>
            </a:r>
          </a:p>
          <a:p>
            <a:endParaRPr lang="en-US" altLang="en-US"/>
          </a:p>
          <a:p>
            <a:r>
              <a:rPr lang="en-US" altLang="en-US"/>
              <a:t>Perhaps the translation machinery could see every combination of nucleotides even in different frames.</a:t>
            </a:r>
          </a:p>
        </p:txBody>
      </p:sp>
    </p:spTree>
    <p:extLst>
      <p:ext uri="{BB962C8B-B14F-4D97-AF65-F5344CB8AC3E}">
        <p14:creationId xmlns:p14="http://schemas.microsoft.com/office/powerpoint/2010/main" val="3334213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A3EC85A8-93DD-944D-A60D-2012692FB311}"/>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7CCB8D33-B79C-9745-BCA2-DB3498A6396F}"/>
              </a:ext>
            </a:extLst>
          </p:cNvPr>
          <p:cNvSpPr>
            <a:spLocks noGrp="1"/>
          </p:cNvSpPr>
          <p:nvPr>
            <p:ph idx="1"/>
          </p:nvPr>
        </p:nvSpPr>
        <p:spPr/>
        <p:txBody>
          <a:bodyPr/>
          <a:lstStyle/>
          <a:p>
            <a:r>
              <a:rPr lang="en-US" altLang="en-US" dirty="0"/>
              <a:t>For example…</a:t>
            </a:r>
          </a:p>
          <a:p>
            <a:endParaRPr lang="en-US" altLang="en-US" dirty="0"/>
          </a:p>
          <a:p>
            <a:pPr lvl="1"/>
            <a:r>
              <a:rPr lang="en-US" altLang="en-US" dirty="0"/>
              <a:t>Which amino acids </a:t>
            </a:r>
            <a:r>
              <a:rPr lang="en-US" altLang="en-US" i="1" dirty="0"/>
              <a:t>could</a:t>
            </a:r>
            <a:r>
              <a:rPr lang="en-US" altLang="en-US" dirty="0"/>
              <a:t> be encoded in this sequence if overlap of the code was allowed.</a:t>
            </a:r>
          </a:p>
          <a:p>
            <a:pPr lvl="1"/>
            <a:endParaRPr lang="en-US" altLang="en-US" dirty="0"/>
          </a:p>
          <a:p>
            <a:pPr lvl="1">
              <a:buFont typeface="Arial" panose="020B0604020202020204" pitchFamily="34" charset="0"/>
              <a:buNone/>
            </a:pPr>
            <a:r>
              <a:rPr lang="en-US" altLang="en-US" sz="4800" dirty="0"/>
              <a:t>GUACA</a:t>
            </a:r>
          </a:p>
          <a:p>
            <a:pPr lvl="1">
              <a:buFont typeface="Arial" panose="020B0604020202020204" pitchFamily="34" charset="0"/>
              <a:buNone/>
            </a:pPr>
            <a:endParaRPr lang="en-US" altLang="en-US" dirty="0"/>
          </a:p>
        </p:txBody>
      </p:sp>
    </p:spTree>
    <p:extLst>
      <p:ext uri="{BB962C8B-B14F-4D97-AF65-F5344CB8AC3E}">
        <p14:creationId xmlns:p14="http://schemas.microsoft.com/office/powerpoint/2010/main" val="1214460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4CF822A0-1819-F74E-87F2-F1826CEFB061}"/>
              </a:ext>
            </a:extLst>
          </p:cNvPr>
          <p:cNvSpPr>
            <a:spLocks noGrp="1"/>
          </p:cNvSpPr>
          <p:nvPr>
            <p:ph type="title"/>
          </p:nvPr>
        </p:nvSpPr>
        <p:spPr/>
        <p:txBody>
          <a:bodyPr>
            <a:normAutofit fontScale="90000"/>
          </a:bodyPr>
          <a:lstStyle/>
          <a:p>
            <a:r>
              <a:rPr lang="en-US" altLang="en-US" dirty="0"/>
              <a:t>Brenner (now 92) is a smart cookie…</a:t>
            </a:r>
          </a:p>
        </p:txBody>
      </p:sp>
      <p:sp>
        <p:nvSpPr>
          <p:cNvPr id="53250" name="Content Placeholder 2">
            <a:extLst>
              <a:ext uri="{FF2B5EF4-FFF2-40B4-BE49-F238E27FC236}">
                <a16:creationId xmlns:a16="http://schemas.microsoft.com/office/drawing/2014/main" id="{24037605-A348-B145-B3EF-270714FCCA44}"/>
              </a:ext>
            </a:extLst>
          </p:cNvPr>
          <p:cNvSpPr>
            <a:spLocks noGrp="1"/>
          </p:cNvSpPr>
          <p:nvPr>
            <p:ph idx="1"/>
          </p:nvPr>
        </p:nvSpPr>
        <p:spPr>
          <a:xfrm>
            <a:off x="344488" y="1600200"/>
            <a:ext cx="8342312" cy="5016500"/>
          </a:xfrm>
        </p:spPr>
        <p:txBody>
          <a:bodyPr>
            <a:normAutofit lnSpcReduction="10000"/>
          </a:bodyPr>
          <a:lstStyle/>
          <a:p>
            <a:r>
              <a:rPr lang="en-US" altLang="en-US" dirty="0"/>
              <a:t>He showed that an overlapping code actually </a:t>
            </a:r>
            <a:r>
              <a:rPr lang="en-US" altLang="en-US" i="1" u="sng" dirty="0"/>
              <a:t>limits</a:t>
            </a:r>
            <a:r>
              <a:rPr lang="en-US" altLang="en-US" dirty="0"/>
              <a:t> the linear order of certain amino acids. If you consider one central amino acid and look for specific combinations including that amino acid, you cannot find every possible combination using an overlapping code. </a:t>
            </a:r>
          </a:p>
          <a:p>
            <a:r>
              <a:rPr lang="en-US" altLang="en-US" dirty="0"/>
              <a:t>Brenner compared many proteins and found no such limitations in amino acid combinations. He concluded the code is not overlapping.</a:t>
            </a:r>
          </a:p>
        </p:txBody>
      </p:sp>
    </p:spTree>
    <p:extLst>
      <p:ext uri="{BB962C8B-B14F-4D97-AF65-F5344CB8AC3E}">
        <p14:creationId xmlns:p14="http://schemas.microsoft.com/office/powerpoint/2010/main" val="1839517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341C5C64-F7E1-4842-8F7F-5F6F18CDFD93}"/>
              </a:ext>
            </a:extLst>
          </p:cNvPr>
          <p:cNvSpPr>
            <a:spLocks noGrp="1"/>
          </p:cNvSpPr>
          <p:nvPr>
            <p:ph type="title"/>
          </p:nvPr>
        </p:nvSpPr>
        <p:spPr/>
        <p:txBody>
          <a:bodyPr/>
          <a:lstStyle/>
          <a:p>
            <a:endParaRPr lang="en-US" altLang="en-US"/>
          </a:p>
        </p:txBody>
      </p:sp>
      <p:sp>
        <p:nvSpPr>
          <p:cNvPr id="54274" name="Content Placeholder 2">
            <a:extLst>
              <a:ext uri="{FF2B5EF4-FFF2-40B4-BE49-F238E27FC236}">
                <a16:creationId xmlns:a16="http://schemas.microsoft.com/office/drawing/2014/main" id="{0DC4ED59-82A8-1140-BDCF-9E61D76AC5CB}"/>
              </a:ext>
            </a:extLst>
          </p:cNvPr>
          <p:cNvSpPr>
            <a:spLocks noGrp="1"/>
          </p:cNvSpPr>
          <p:nvPr>
            <p:ph idx="1"/>
          </p:nvPr>
        </p:nvSpPr>
        <p:spPr/>
        <p:txBody>
          <a:bodyPr/>
          <a:lstStyle/>
          <a:p>
            <a:r>
              <a:rPr lang="en-US" altLang="en-US" dirty="0"/>
              <a:t>Francis Crick proposed that the code would be read continuously (without skipping any letters), and that some of the triplet codes were extra, non-coding, and would be ignored.</a:t>
            </a:r>
          </a:p>
          <a:p>
            <a:pPr lvl="1"/>
            <a:r>
              <a:rPr lang="en-US" altLang="en-US" dirty="0"/>
              <a:t>He referred to the lack of skipping as “</a:t>
            </a:r>
            <a:r>
              <a:rPr lang="en-US" altLang="ja-JP" b="1" i="1" dirty="0" err="1"/>
              <a:t>commaless</a:t>
            </a:r>
            <a:r>
              <a:rPr lang="en-US" altLang="en-US" dirty="0"/>
              <a:t>”</a:t>
            </a:r>
            <a:r>
              <a:rPr lang="en-US" altLang="ja-JP" dirty="0"/>
              <a:t>, and to the meaningless codes as </a:t>
            </a:r>
            <a:r>
              <a:rPr lang="en-US" altLang="ja-JP" b="1" i="1" dirty="0"/>
              <a:t>nonsense codons</a:t>
            </a:r>
            <a:r>
              <a:rPr lang="en-US" altLang="ja-JP" dirty="0"/>
              <a:t>.</a:t>
            </a:r>
            <a:endParaRPr lang="en-US" altLang="en-US" dirty="0"/>
          </a:p>
        </p:txBody>
      </p:sp>
    </p:spTree>
    <p:extLst>
      <p:ext uri="{BB962C8B-B14F-4D97-AF65-F5344CB8AC3E}">
        <p14:creationId xmlns:p14="http://schemas.microsoft.com/office/powerpoint/2010/main" val="2277807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31625C8A-76DD-1348-A13E-9F46D11DA147}"/>
              </a:ext>
            </a:extLst>
          </p:cNvPr>
          <p:cNvSpPr>
            <a:spLocks noGrp="1"/>
          </p:cNvSpPr>
          <p:nvPr>
            <p:ph type="title"/>
          </p:nvPr>
        </p:nvSpPr>
        <p:spPr/>
        <p:txBody>
          <a:bodyPr/>
          <a:lstStyle/>
          <a:p>
            <a:endParaRPr lang="en-US" altLang="en-US"/>
          </a:p>
        </p:txBody>
      </p:sp>
      <p:sp>
        <p:nvSpPr>
          <p:cNvPr id="55298" name="Content Placeholder 2">
            <a:extLst>
              <a:ext uri="{FF2B5EF4-FFF2-40B4-BE49-F238E27FC236}">
                <a16:creationId xmlns:a16="http://schemas.microsoft.com/office/drawing/2014/main" id="{6404F96C-567F-5F45-8B24-6313D2971CCF}"/>
              </a:ext>
            </a:extLst>
          </p:cNvPr>
          <p:cNvSpPr>
            <a:spLocks noGrp="1"/>
          </p:cNvSpPr>
          <p:nvPr>
            <p:ph idx="1"/>
          </p:nvPr>
        </p:nvSpPr>
        <p:spPr>
          <a:xfrm>
            <a:off x="333829" y="1600200"/>
            <a:ext cx="8352971" cy="5018314"/>
          </a:xfrm>
        </p:spPr>
        <p:txBody>
          <a:bodyPr>
            <a:normAutofit lnSpcReduction="10000"/>
          </a:bodyPr>
          <a:lstStyle/>
          <a:p>
            <a:r>
              <a:rPr lang="en-US" altLang="en-US" dirty="0"/>
              <a:t>We now know that the </a:t>
            </a:r>
            <a:r>
              <a:rPr lang="en-US" altLang="en-US" dirty="0" err="1"/>
              <a:t>commaless</a:t>
            </a:r>
            <a:r>
              <a:rPr lang="en-US" altLang="en-US" dirty="0"/>
              <a:t> aspect of the code is correct.</a:t>
            </a:r>
          </a:p>
          <a:p>
            <a:endParaRPr lang="en-US" altLang="en-US" dirty="0"/>
          </a:p>
          <a:p>
            <a:r>
              <a:rPr lang="en-US" altLang="en-US" dirty="0"/>
              <a:t>But Crick was wrong in his idea that only certain triplet codes had meaning.  We now know, that the code is degenerate/redundant. There are no nonsense codons, but some amino acids can be encoded by more than one 3-letter sequence/codon.</a:t>
            </a:r>
          </a:p>
          <a:p>
            <a:pPr lvl="2"/>
            <a:r>
              <a:rPr lang="en-US" altLang="en-US" dirty="0"/>
              <a:t>Again, look at the genetic code.</a:t>
            </a:r>
          </a:p>
          <a:p>
            <a:endParaRPr lang="en-US" altLang="en-US" dirty="0"/>
          </a:p>
        </p:txBody>
      </p:sp>
    </p:spTree>
    <p:extLst>
      <p:ext uri="{BB962C8B-B14F-4D97-AF65-F5344CB8AC3E}">
        <p14:creationId xmlns:p14="http://schemas.microsoft.com/office/powerpoint/2010/main" val="1049331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330"/>
            <a:ext cx="8229600" cy="1143000"/>
          </a:xfrm>
        </p:spPr>
        <p:txBody>
          <a:bodyPr>
            <a:normAutofit fontScale="90000"/>
          </a:bodyPr>
          <a:lstStyle/>
          <a:p>
            <a:r>
              <a:rPr lang="en-US" dirty="0"/>
              <a:t>Announcements/Assignments</a:t>
            </a:r>
            <a:br>
              <a:rPr lang="en-US" dirty="0"/>
            </a:br>
            <a:endParaRPr lang="en-US" dirty="0"/>
          </a:p>
        </p:txBody>
      </p:sp>
      <p:sp>
        <p:nvSpPr>
          <p:cNvPr id="3" name="Content Placeholder 2"/>
          <p:cNvSpPr>
            <a:spLocks noGrp="1"/>
          </p:cNvSpPr>
          <p:nvPr>
            <p:ph idx="1"/>
          </p:nvPr>
        </p:nvSpPr>
        <p:spPr>
          <a:xfrm>
            <a:off x="457200" y="1246830"/>
            <a:ext cx="8229600" cy="4931229"/>
          </a:xfrm>
        </p:spPr>
        <p:txBody>
          <a:bodyPr>
            <a:normAutofit/>
          </a:bodyPr>
          <a:lstStyle/>
          <a:p>
            <a:pPr marL="0" indent="0">
              <a:buNone/>
            </a:pPr>
            <a:endParaRPr lang="en-US" dirty="0"/>
          </a:p>
          <a:p>
            <a:pPr marL="457200" lvl="1" indent="0">
              <a:buNone/>
            </a:pPr>
            <a:endParaRPr lang="en-US" dirty="0"/>
          </a:p>
          <a:p>
            <a:pPr lvl="1"/>
            <a:r>
              <a:rPr lang="en-US" dirty="0"/>
              <a:t>Topic pick due Wednesday—by 4 pm.  </a:t>
            </a:r>
          </a:p>
          <a:p>
            <a:pPr lvl="2"/>
            <a:r>
              <a:rPr lang="en-US" dirty="0"/>
              <a:t>I have received requests to talk about:</a:t>
            </a:r>
          </a:p>
          <a:p>
            <a:pPr lvl="3"/>
            <a:r>
              <a:rPr lang="en-US" dirty="0"/>
              <a:t>CRISPR-CAS9 technology</a:t>
            </a:r>
          </a:p>
          <a:p>
            <a:pPr lvl="3"/>
            <a:r>
              <a:rPr lang="en-US" dirty="0"/>
              <a:t>RNA-seq. (sequencing RNA)</a:t>
            </a:r>
          </a:p>
          <a:p>
            <a:pPr lvl="3"/>
            <a:endParaRPr lang="en-US" dirty="0"/>
          </a:p>
          <a:p>
            <a:pPr lvl="1"/>
            <a:r>
              <a:rPr lang="en-US" dirty="0"/>
              <a:t>Real-time PCR /quantitative </a:t>
            </a:r>
            <a:r>
              <a:rPr lang="en-US" dirty="0" err="1"/>
              <a:t>pcr</a:t>
            </a:r>
            <a:r>
              <a:rPr lang="en-US" dirty="0"/>
              <a:t> in lab this week</a:t>
            </a:r>
          </a:p>
        </p:txBody>
      </p:sp>
    </p:spTree>
    <p:extLst>
      <p:ext uri="{BB962C8B-B14F-4D97-AF65-F5344CB8AC3E}">
        <p14:creationId xmlns:p14="http://schemas.microsoft.com/office/powerpoint/2010/main" val="850029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D356ED59-2CCE-934A-9B69-DC91CF98EFFD}"/>
              </a:ext>
            </a:extLst>
          </p:cNvPr>
          <p:cNvSpPr>
            <a:spLocks noGrp="1"/>
          </p:cNvSpPr>
          <p:nvPr>
            <p:ph type="title"/>
          </p:nvPr>
        </p:nvSpPr>
        <p:spPr/>
        <p:txBody>
          <a:bodyPr/>
          <a:lstStyle/>
          <a:p>
            <a:r>
              <a:rPr lang="en-US" altLang="en-US" dirty="0"/>
              <a:t>Practice explaining/writing this</a:t>
            </a:r>
          </a:p>
        </p:txBody>
      </p:sp>
      <p:sp>
        <p:nvSpPr>
          <p:cNvPr id="56322" name="Content Placeholder 2">
            <a:extLst>
              <a:ext uri="{FF2B5EF4-FFF2-40B4-BE49-F238E27FC236}">
                <a16:creationId xmlns:a16="http://schemas.microsoft.com/office/drawing/2014/main" id="{F4A5E2A0-2011-8C4E-86C6-2B197E4F4A15}"/>
              </a:ext>
            </a:extLst>
          </p:cNvPr>
          <p:cNvSpPr>
            <a:spLocks noGrp="1"/>
          </p:cNvSpPr>
          <p:nvPr>
            <p:ph idx="1"/>
          </p:nvPr>
        </p:nvSpPr>
        <p:spPr/>
        <p:txBody>
          <a:bodyPr>
            <a:normAutofit/>
          </a:bodyPr>
          <a:lstStyle/>
          <a:p>
            <a:r>
              <a:rPr lang="en-US" altLang="en-US" sz="3600" dirty="0"/>
              <a:t>The genetic code is unambiguous, but redundant.</a:t>
            </a:r>
          </a:p>
        </p:txBody>
      </p:sp>
    </p:spTree>
    <p:extLst>
      <p:ext uri="{BB962C8B-B14F-4D97-AF65-F5344CB8AC3E}">
        <p14:creationId xmlns:p14="http://schemas.microsoft.com/office/powerpoint/2010/main" val="456072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708DF015-B4FC-B943-82A7-FC3EF6134A2F}"/>
              </a:ext>
            </a:extLst>
          </p:cNvPr>
          <p:cNvSpPr>
            <a:spLocks noGrp="1"/>
          </p:cNvSpPr>
          <p:nvPr>
            <p:ph type="title"/>
          </p:nvPr>
        </p:nvSpPr>
        <p:spPr/>
        <p:txBody>
          <a:bodyPr>
            <a:normAutofit/>
          </a:bodyPr>
          <a:lstStyle/>
          <a:p>
            <a:r>
              <a:rPr lang="en-US" altLang="en-US" sz="3200" dirty="0"/>
              <a:t>Cracking the code…</a:t>
            </a:r>
            <a:r>
              <a:rPr lang="en-US" altLang="en-US" sz="3200" dirty="0">
                <a:latin typeface="Arial" panose="020B0604020202020204" pitchFamily="34" charset="0"/>
              </a:rPr>
              <a:t>Studies by Nirenberg, Matthaei, and others </a:t>
            </a:r>
            <a:endParaRPr lang="en-US" altLang="en-US" sz="3200" dirty="0"/>
          </a:p>
        </p:txBody>
      </p:sp>
      <p:sp>
        <p:nvSpPr>
          <p:cNvPr id="57346" name="Content Placeholder 2">
            <a:extLst>
              <a:ext uri="{FF2B5EF4-FFF2-40B4-BE49-F238E27FC236}">
                <a16:creationId xmlns:a16="http://schemas.microsoft.com/office/drawing/2014/main" id="{C6189068-A9A1-0141-B61C-4ECE8E2A9D5D}"/>
              </a:ext>
            </a:extLst>
          </p:cNvPr>
          <p:cNvSpPr>
            <a:spLocks noGrp="1"/>
          </p:cNvSpPr>
          <p:nvPr>
            <p:ph idx="1"/>
          </p:nvPr>
        </p:nvSpPr>
        <p:spPr/>
        <p:txBody>
          <a:bodyPr>
            <a:normAutofit fontScale="92500" lnSpcReduction="10000"/>
          </a:bodyPr>
          <a:lstStyle/>
          <a:p>
            <a:r>
              <a:rPr lang="en-US" altLang="en-US" dirty="0"/>
              <a:t>To actually determine which triplet code (s) specify which amino acids, in vitro translation assays were developed.</a:t>
            </a:r>
          </a:p>
          <a:p>
            <a:endParaRPr lang="en-US" altLang="en-US" dirty="0"/>
          </a:p>
          <a:p>
            <a:r>
              <a:rPr lang="en-US" altLang="en-US" dirty="0"/>
              <a:t>Biochemists had identified RNA synthesizing enzymes, some of which could synthesize RNA without a DNA template. </a:t>
            </a:r>
          </a:p>
          <a:p>
            <a:pPr lvl="1"/>
            <a:r>
              <a:rPr lang="en-US" altLang="en-US" dirty="0"/>
              <a:t>We’ve already mentioned one---the enzyme that adds the poly A tail to the 3’ end of mRNA in eukaryotes. </a:t>
            </a:r>
            <a:r>
              <a:rPr lang="en-US" altLang="en-US" b="1" i="1" dirty="0"/>
              <a:t>Poly-A polymerase</a:t>
            </a:r>
          </a:p>
          <a:p>
            <a:pPr marL="457200" lvl="1" indent="0">
              <a:buNone/>
            </a:pPr>
            <a:endParaRPr lang="en-US" altLang="en-US" dirty="0"/>
          </a:p>
        </p:txBody>
      </p:sp>
    </p:spTree>
    <p:extLst>
      <p:ext uri="{BB962C8B-B14F-4D97-AF65-F5344CB8AC3E}">
        <p14:creationId xmlns:p14="http://schemas.microsoft.com/office/powerpoint/2010/main" val="2988180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0EB5DAF3-8FCA-0745-B430-5E36B5B66DC8}"/>
              </a:ext>
            </a:extLst>
          </p:cNvPr>
          <p:cNvSpPr>
            <a:spLocks noGrp="1"/>
          </p:cNvSpPr>
          <p:nvPr>
            <p:ph type="title"/>
          </p:nvPr>
        </p:nvSpPr>
        <p:spPr/>
        <p:txBody>
          <a:bodyPr/>
          <a:lstStyle/>
          <a:p>
            <a:endParaRPr lang="en-US" altLang="en-US"/>
          </a:p>
        </p:txBody>
      </p:sp>
      <p:sp>
        <p:nvSpPr>
          <p:cNvPr id="27651" name="Content Placeholder 2">
            <a:extLst>
              <a:ext uri="{FF2B5EF4-FFF2-40B4-BE49-F238E27FC236}">
                <a16:creationId xmlns:a16="http://schemas.microsoft.com/office/drawing/2014/main" id="{9375B83A-ACBF-BF49-8DE3-A3581CBFF88C}"/>
              </a:ext>
            </a:extLst>
          </p:cNvPr>
          <p:cNvSpPr>
            <a:spLocks noGrp="1"/>
          </p:cNvSpPr>
          <p:nvPr>
            <p:ph idx="1"/>
          </p:nvPr>
        </p:nvSpPr>
        <p:spPr/>
        <p:txBody>
          <a:bodyPr/>
          <a:lstStyle/>
          <a:p>
            <a:r>
              <a:rPr lang="en-US" altLang="en-US"/>
              <a:t>This was an essential aspect of the code cracking assays in that one could control to a certain extent  the sequence of the RNA produced.</a:t>
            </a:r>
          </a:p>
          <a:p>
            <a:endParaRPr lang="en-US" altLang="en-US"/>
          </a:p>
          <a:p>
            <a:r>
              <a:rPr lang="en-US" altLang="en-US"/>
              <a:t>Cell extracts were used which allowed proteins to be made in the cell-free system.</a:t>
            </a:r>
          </a:p>
        </p:txBody>
      </p:sp>
    </p:spTree>
    <p:extLst>
      <p:ext uri="{BB962C8B-B14F-4D97-AF65-F5344CB8AC3E}">
        <p14:creationId xmlns:p14="http://schemas.microsoft.com/office/powerpoint/2010/main" val="1948849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8D729271-0E73-0943-9203-F8277584A34C}"/>
              </a:ext>
            </a:extLst>
          </p:cNvPr>
          <p:cNvSpPr>
            <a:spLocks noGrp="1"/>
          </p:cNvSpPr>
          <p:nvPr>
            <p:ph type="title"/>
          </p:nvPr>
        </p:nvSpPr>
        <p:spPr/>
        <p:txBody>
          <a:bodyPr>
            <a:normAutofit fontScale="90000"/>
          </a:bodyPr>
          <a:lstStyle/>
          <a:p>
            <a:r>
              <a:rPr lang="en-US" altLang="en-US"/>
              <a:t>Controlling how mRNA was made in a cell-free system</a:t>
            </a:r>
          </a:p>
        </p:txBody>
      </p:sp>
      <p:pic>
        <p:nvPicPr>
          <p:cNvPr id="28675" name="Picture 10">
            <a:extLst>
              <a:ext uri="{FF2B5EF4-FFF2-40B4-BE49-F238E27FC236}">
                <a16:creationId xmlns:a16="http://schemas.microsoft.com/office/drawing/2014/main" id="{B50555CD-92A1-394E-88B0-DD9E90BC23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2771" b="-22771"/>
          <a:stretch>
            <a:fillRect/>
          </a:stretch>
        </p:blipFill>
        <p:spPr>
          <a:xfrm>
            <a:off x="457200" y="1614488"/>
            <a:ext cx="8229600" cy="4525962"/>
          </a:xfrm>
          <a:noFill/>
        </p:spPr>
      </p:pic>
      <p:sp>
        <p:nvSpPr>
          <p:cNvPr id="28676" name="TextBox 4">
            <a:extLst>
              <a:ext uri="{FF2B5EF4-FFF2-40B4-BE49-F238E27FC236}">
                <a16:creationId xmlns:a16="http://schemas.microsoft.com/office/drawing/2014/main" id="{F6B2224A-523E-CC40-A8B7-D38497D8A9AA}"/>
              </a:ext>
            </a:extLst>
          </p:cNvPr>
          <p:cNvSpPr txBox="1">
            <a:spLocks noChangeArrowheads="1"/>
          </p:cNvSpPr>
          <p:nvPr/>
        </p:nvSpPr>
        <p:spPr bwMode="auto">
          <a:xfrm>
            <a:off x="530225" y="5713413"/>
            <a:ext cx="66976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a:t>If specific nucleotides were fed into the system—specific RNA sequence was produced</a:t>
            </a:r>
          </a:p>
        </p:txBody>
      </p:sp>
      <p:cxnSp>
        <p:nvCxnSpPr>
          <p:cNvPr id="7" name="Straight Arrow Connector 6">
            <a:extLst>
              <a:ext uri="{FF2B5EF4-FFF2-40B4-BE49-F238E27FC236}">
                <a16:creationId xmlns:a16="http://schemas.microsoft.com/office/drawing/2014/main" id="{D29BD057-38E7-C942-9F4E-C0B79DA1CCBA}"/>
              </a:ext>
            </a:extLst>
          </p:cNvPr>
          <p:cNvCxnSpPr>
            <a:cxnSpLocks noChangeShapeType="1"/>
          </p:cNvCxnSpPr>
          <p:nvPr/>
        </p:nvCxnSpPr>
        <p:spPr bwMode="auto">
          <a:xfrm flipV="1">
            <a:off x="1298575" y="4800600"/>
            <a:ext cx="920750" cy="809625"/>
          </a:xfrm>
          <a:prstGeom prst="straightConnector1">
            <a:avLst/>
          </a:prstGeom>
          <a:noFill/>
          <a:ln w="5715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52528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6645133-69FB-D041-A8CB-2A225EBBFF7E}"/>
              </a:ext>
            </a:extLst>
          </p:cNvPr>
          <p:cNvSpPr>
            <a:spLocks noGrp="1"/>
          </p:cNvSpPr>
          <p:nvPr>
            <p:ph type="title"/>
          </p:nvPr>
        </p:nvSpPr>
        <p:spPr/>
        <p:txBody>
          <a:bodyPr/>
          <a:lstStyle/>
          <a:p>
            <a:endParaRPr lang="en-US" altLang="en-US"/>
          </a:p>
        </p:txBody>
      </p:sp>
      <p:sp>
        <p:nvSpPr>
          <p:cNvPr id="59394" name="Content Placeholder 2">
            <a:extLst>
              <a:ext uri="{FF2B5EF4-FFF2-40B4-BE49-F238E27FC236}">
                <a16:creationId xmlns:a16="http://schemas.microsoft.com/office/drawing/2014/main" id="{B3A15BA5-F62E-6B40-A710-5FF6D315AA7C}"/>
              </a:ext>
            </a:extLst>
          </p:cNvPr>
          <p:cNvSpPr>
            <a:spLocks noGrp="1"/>
          </p:cNvSpPr>
          <p:nvPr>
            <p:ph idx="1"/>
          </p:nvPr>
        </p:nvSpPr>
        <p:spPr>
          <a:xfrm>
            <a:off x="457200" y="1600200"/>
            <a:ext cx="8229600" cy="4973638"/>
          </a:xfrm>
        </p:spPr>
        <p:txBody>
          <a:bodyPr/>
          <a:lstStyle/>
          <a:p>
            <a:pPr>
              <a:buFont typeface="Arial" charset="0"/>
              <a:buChar char="•"/>
              <a:defRPr/>
            </a:pPr>
            <a:r>
              <a:rPr lang="en-US" dirty="0">
                <a:ea typeface="MS PGothic" charset="0"/>
              </a:rPr>
              <a:t>In the 1960s scientists were limited by technology to merely testing certain combinations in RNA sequence with the ability to build proteins out of certain amino acids.</a:t>
            </a:r>
          </a:p>
          <a:p>
            <a:pPr>
              <a:buFont typeface="Arial" charset="0"/>
              <a:buChar char="•"/>
              <a:defRPr/>
            </a:pPr>
            <a:endParaRPr lang="en-US" dirty="0">
              <a:ea typeface="MS PGothic" charset="0"/>
            </a:endParaRPr>
          </a:p>
          <a:p>
            <a:pPr marL="0" indent="0">
              <a:buFont typeface="Arial" charset="0"/>
              <a:buNone/>
              <a:defRPr/>
            </a:pPr>
            <a:r>
              <a:rPr lang="en-US" dirty="0">
                <a:ea typeface="MS PGothic" charset="0"/>
              </a:rPr>
              <a:t>The combinations were:</a:t>
            </a:r>
          </a:p>
          <a:p>
            <a:pPr>
              <a:buFont typeface="Arial" charset="0"/>
              <a:buChar char="•"/>
              <a:defRPr/>
            </a:pPr>
            <a:r>
              <a:rPr lang="en-US" dirty="0">
                <a:ea typeface="MS PGothic" charset="0"/>
              </a:rPr>
              <a:t> </a:t>
            </a:r>
            <a:r>
              <a:rPr lang="en-US" b="1" i="1" dirty="0" err="1">
                <a:ea typeface="MS PGothic" charset="0"/>
              </a:rPr>
              <a:t>homopolymers</a:t>
            </a:r>
            <a:r>
              <a:rPr lang="en-US" dirty="0">
                <a:ea typeface="MS PGothic" charset="0"/>
              </a:rPr>
              <a:t>---all the same nucleotide or</a:t>
            </a:r>
          </a:p>
          <a:p>
            <a:pPr>
              <a:buFont typeface="Arial" charset="0"/>
              <a:buChar char="•"/>
              <a:defRPr/>
            </a:pPr>
            <a:r>
              <a:rPr lang="en-US" b="1" i="1" dirty="0">
                <a:ea typeface="MS PGothic" charset="0"/>
              </a:rPr>
              <a:t>mixed copolymers---</a:t>
            </a:r>
            <a:r>
              <a:rPr lang="en-US" dirty="0">
                <a:ea typeface="MS PGothic" charset="0"/>
              </a:rPr>
              <a:t>repeating sequence of 2 nucleotides </a:t>
            </a:r>
          </a:p>
        </p:txBody>
      </p:sp>
    </p:spTree>
    <p:extLst>
      <p:ext uri="{BB962C8B-B14F-4D97-AF65-F5344CB8AC3E}">
        <p14:creationId xmlns:p14="http://schemas.microsoft.com/office/powerpoint/2010/main" val="1637377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1">
            <a:extLst>
              <a:ext uri="{FF2B5EF4-FFF2-40B4-BE49-F238E27FC236}">
                <a16:creationId xmlns:a16="http://schemas.microsoft.com/office/drawing/2014/main" id="{767D8B0C-F9ED-114C-AE02-C8FD8D0C102F}"/>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en-US" altLang="en-US" sz="1200" b="1">
                <a:solidFill>
                  <a:srgbClr val="D53D21"/>
                </a:solidFill>
                <a:latin typeface="Arial" panose="020B0604020202020204" pitchFamily="34" charset="0"/>
              </a:rPr>
              <a:t>Table 13.1</a:t>
            </a:r>
          </a:p>
        </p:txBody>
      </p:sp>
      <p:pic>
        <p:nvPicPr>
          <p:cNvPr id="30723" name="Picture 12">
            <a:extLst>
              <a:ext uri="{FF2B5EF4-FFF2-40B4-BE49-F238E27FC236}">
                <a16:creationId xmlns:a16="http://schemas.microsoft.com/office/drawing/2014/main" id="{6078775A-36B5-BF48-8F20-B5FB2C1EA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714"/>
          <a:stretch>
            <a:fillRect/>
          </a:stretch>
        </p:blipFill>
        <p:spPr bwMode="auto">
          <a:xfrm>
            <a:off x="0" y="1371600"/>
            <a:ext cx="9144000"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13">
            <a:extLst>
              <a:ext uri="{FF2B5EF4-FFF2-40B4-BE49-F238E27FC236}">
                <a16:creationId xmlns:a16="http://schemas.microsoft.com/office/drawing/2014/main" id="{7F1A7BD4-84BA-4C44-B138-DA558D5CA29D}"/>
              </a:ext>
            </a:extLst>
          </p:cNvPr>
          <p:cNvSpPr>
            <a:spLocks noChangeArrowheads="1"/>
          </p:cNvSpPr>
          <p:nvPr/>
        </p:nvSpPr>
        <p:spPr bwMode="auto">
          <a:xfrm>
            <a:off x="1168400" y="1905000"/>
            <a:ext cx="596900" cy="2286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a:p>
        </p:txBody>
      </p:sp>
      <p:sp>
        <p:nvSpPr>
          <p:cNvPr id="30725" name="TextBox 1">
            <a:extLst>
              <a:ext uri="{FF2B5EF4-FFF2-40B4-BE49-F238E27FC236}">
                <a16:creationId xmlns:a16="http://schemas.microsoft.com/office/drawing/2014/main" id="{B92C2F80-B81C-1A4D-A2A2-DAAC1127D3EE}"/>
              </a:ext>
            </a:extLst>
          </p:cNvPr>
          <p:cNvSpPr txBox="1">
            <a:spLocks noChangeArrowheads="1"/>
          </p:cNvSpPr>
          <p:nvPr/>
        </p:nvSpPr>
        <p:spPr bwMode="auto">
          <a:xfrm>
            <a:off x="795338" y="293688"/>
            <a:ext cx="7702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a:t>Radiolabeled amino acids were fed into the system.  The result of translation was monitored using radioactivity detection. </a:t>
            </a:r>
          </a:p>
        </p:txBody>
      </p:sp>
      <p:sp>
        <p:nvSpPr>
          <p:cNvPr id="30726" name="TextBox 2">
            <a:extLst>
              <a:ext uri="{FF2B5EF4-FFF2-40B4-BE49-F238E27FC236}">
                <a16:creationId xmlns:a16="http://schemas.microsoft.com/office/drawing/2014/main" id="{019F98BF-692D-D841-B716-951AF365515C}"/>
              </a:ext>
            </a:extLst>
          </p:cNvPr>
          <p:cNvSpPr txBox="1">
            <a:spLocks noChangeArrowheads="1"/>
          </p:cNvSpPr>
          <p:nvPr/>
        </p:nvSpPr>
        <p:spPr bwMode="auto">
          <a:xfrm>
            <a:off x="1168400" y="5805488"/>
            <a:ext cx="58086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a:t>What is your conclusion from this example experiment?</a:t>
            </a:r>
          </a:p>
        </p:txBody>
      </p:sp>
    </p:spTree>
    <p:extLst>
      <p:ext uri="{BB962C8B-B14F-4D97-AF65-F5344CB8AC3E}">
        <p14:creationId xmlns:p14="http://schemas.microsoft.com/office/powerpoint/2010/main" val="1182473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F9280D28-9EE5-0247-BF63-E21E0826DD14}"/>
              </a:ext>
            </a:extLst>
          </p:cNvPr>
          <p:cNvSpPr>
            <a:spLocks noGrp="1"/>
          </p:cNvSpPr>
          <p:nvPr>
            <p:ph type="title"/>
          </p:nvPr>
        </p:nvSpPr>
        <p:spPr/>
        <p:txBody>
          <a:bodyPr/>
          <a:lstStyle/>
          <a:p>
            <a:endParaRPr lang="en-US" altLang="en-US"/>
          </a:p>
        </p:txBody>
      </p:sp>
      <p:sp>
        <p:nvSpPr>
          <p:cNvPr id="32771" name="Content Placeholder 2">
            <a:extLst>
              <a:ext uri="{FF2B5EF4-FFF2-40B4-BE49-F238E27FC236}">
                <a16:creationId xmlns:a16="http://schemas.microsoft.com/office/drawing/2014/main" id="{27001A18-00D7-344D-B0F6-FA3354099C4B}"/>
              </a:ext>
            </a:extLst>
          </p:cNvPr>
          <p:cNvSpPr>
            <a:spLocks noGrp="1"/>
          </p:cNvSpPr>
          <p:nvPr>
            <p:ph idx="1"/>
          </p:nvPr>
        </p:nvSpPr>
        <p:spPr/>
        <p:txBody>
          <a:bodyPr/>
          <a:lstStyle/>
          <a:p>
            <a:r>
              <a:rPr lang="en-US" altLang="en-US"/>
              <a:t>Test your understanding here...Create a table of other homopolymers and predict which amino acids would be incorporated.</a:t>
            </a:r>
          </a:p>
        </p:txBody>
      </p:sp>
    </p:spTree>
    <p:extLst>
      <p:ext uri="{BB962C8B-B14F-4D97-AF65-F5344CB8AC3E}">
        <p14:creationId xmlns:p14="http://schemas.microsoft.com/office/powerpoint/2010/main" val="1880605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341AF5EC-DB23-1C46-ADE1-BDA406529820}"/>
              </a:ext>
            </a:extLst>
          </p:cNvPr>
          <p:cNvSpPr>
            <a:spLocks noGrp="1"/>
          </p:cNvSpPr>
          <p:nvPr>
            <p:ph type="title"/>
          </p:nvPr>
        </p:nvSpPr>
        <p:spPr/>
        <p:txBody>
          <a:bodyPr/>
          <a:lstStyle/>
          <a:p>
            <a:endParaRPr lang="en-US" altLang="en-US"/>
          </a:p>
        </p:txBody>
      </p:sp>
      <p:sp>
        <p:nvSpPr>
          <p:cNvPr id="33795" name="Content Placeholder 2">
            <a:extLst>
              <a:ext uri="{FF2B5EF4-FFF2-40B4-BE49-F238E27FC236}">
                <a16:creationId xmlns:a16="http://schemas.microsoft.com/office/drawing/2014/main" id="{56F71A59-16B2-DB49-96F1-2DE618CC8594}"/>
              </a:ext>
            </a:extLst>
          </p:cNvPr>
          <p:cNvSpPr>
            <a:spLocks noGrp="1"/>
          </p:cNvSpPr>
          <p:nvPr>
            <p:ph idx="1"/>
          </p:nvPr>
        </p:nvSpPr>
        <p:spPr/>
        <p:txBody>
          <a:bodyPr/>
          <a:lstStyle/>
          <a:p>
            <a:r>
              <a:rPr lang="en-US" altLang="en-US"/>
              <a:t>Other assays/tests confirmed codes for amino acids and showed more about how the process of translation worked. </a:t>
            </a:r>
          </a:p>
          <a:p>
            <a:endParaRPr lang="en-US" altLang="en-US"/>
          </a:p>
          <a:p>
            <a:r>
              <a:rPr lang="en-US" altLang="en-US"/>
              <a:t>One assay tested how certain mRNA sequences (triplets)  bind to tRNAs carrying specific amino acids (more soon on tRNA)</a:t>
            </a:r>
          </a:p>
        </p:txBody>
      </p:sp>
    </p:spTree>
    <p:extLst>
      <p:ext uri="{BB962C8B-B14F-4D97-AF65-F5344CB8AC3E}">
        <p14:creationId xmlns:p14="http://schemas.microsoft.com/office/powerpoint/2010/main" val="1847702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8A4DEEF4-46E1-6746-8761-29A8DB3EB591}"/>
              </a:ext>
            </a:extLst>
          </p:cNvPr>
          <p:cNvSpPr>
            <a:spLocks noGrp="1"/>
          </p:cNvSpPr>
          <p:nvPr>
            <p:ph type="title"/>
          </p:nvPr>
        </p:nvSpPr>
        <p:spPr/>
        <p:txBody>
          <a:bodyPr/>
          <a:lstStyle/>
          <a:p>
            <a:r>
              <a:rPr lang="en-US" altLang="en-US"/>
              <a:t>Triplet binding assay</a:t>
            </a:r>
          </a:p>
        </p:txBody>
      </p:sp>
      <p:sp>
        <p:nvSpPr>
          <p:cNvPr id="34819" name="Content Placeholder 2">
            <a:extLst>
              <a:ext uri="{FF2B5EF4-FFF2-40B4-BE49-F238E27FC236}">
                <a16:creationId xmlns:a16="http://schemas.microsoft.com/office/drawing/2014/main" id="{C18302FD-8971-084D-976D-658EA237727C}"/>
              </a:ext>
            </a:extLst>
          </p:cNvPr>
          <p:cNvSpPr>
            <a:spLocks noGrp="1"/>
          </p:cNvSpPr>
          <p:nvPr>
            <p:ph idx="1"/>
          </p:nvPr>
        </p:nvSpPr>
        <p:spPr/>
        <p:txBody>
          <a:bodyPr>
            <a:normAutofit lnSpcReduction="10000"/>
          </a:bodyPr>
          <a:lstStyle/>
          <a:p>
            <a:r>
              <a:rPr lang="en-US" altLang="en-US"/>
              <a:t>Advances in technology and additional understanding of protein synthesis led to an assay called at triplet binding assay.  Small RNAs called transfer RNAs (tRNAs) were known to carry specific amino acids to a growing protein.</a:t>
            </a:r>
          </a:p>
          <a:p>
            <a:r>
              <a:rPr lang="en-US" altLang="en-US"/>
              <a:t>A synthetic RNA was tested to see which type of tRNA it bound.  The tRNA was analyzed to see which amino acid it bound.</a:t>
            </a:r>
          </a:p>
        </p:txBody>
      </p:sp>
    </p:spTree>
    <p:extLst>
      <p:ext uri="{BB962C8B-B14F-4D97-AF65-F5344CB8AC3E}">
        <p14:creationId xmlns:p14="http://schemas.microsoft.com/office/powerpoint/2010/main" val="3731735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8">
            <a:extLst>
              <a:ext uri="{FF2B5EF4-FFF2-40B4-BE49-F238E27FC236}">
                <a16:creationId xmlns:a16="http://schemas.microsoft.com/office/drawing/2014/main" id="{56E0956E-0664-FE40-BFC9-DAD4653242A5}"/>
              </a:ext>
            </a:extLst>
          </p:cNvPr>
          <p:cNvSpPr txBox="1">
            <a:spLocks noChangeArrowheads="1"/>
          </p:cNvSpPr>
          <p:nvPr/>
        </p:nvSpPr>
        <p:spPr bwMode="auto">
          <a:xfrm>
            <a:off x="0" y="6581775"/>
            <a:ext cx="9144000" cy="280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269" tIns="41134" rIns="82269" bIns="41134">
            <a:spAutoFit/>
          </a:bodyPr>
          <a:lstStyle>
            <a:lvl1pPr defTabSz="822325">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82232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822325">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822325">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822325">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8223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8223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8223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8223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300" b="1">
                <a:latin typeface="Arial" panose="020B0604020202020204" pitchFamily="34" charset="0"/>
              </a:rPr>
              <a:t>Figure 14-5</a:t>
            </a:r>
            <a:r>
              <a:rPr lang="en-US" altLang="en-US" sz="1300">
                <a:latin typeface="Arial" panose="020B0604020202020204" pitchFamily="34" charset="0"/>
              </a:rPr>
              <a:t>    Copyright © 2006 Pearson Prentice Hall, Inc.</a:t>
            </a:r>
            <a:endParaRPr lang="en-GB" altLang="en-US" sz="1300">
              <a:latin typeface="Arial" panose="020B0604020202020204" pitchFamily="34" charset="0"/>
            </a:endParaRPr>
          </a:p>
        </p:txBody>
      </p:sp>
      <p:sp>
        <p:nvSpPr>
          <p:cNvPr id="35843" name="Text Box 9">
            <a:extLst>
              <a:ext uri="{FF2B5EF4-FFF2-40B4-BE49-F238E27FC236}">
                <a16:creationId xmlns:a16="http://schemas.microsoft.com/office/drawing/2014/main" id="{6CCE9D3F-C5AE-0D48-99D0-DB8E48A856BA}"/>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en-US" altLang="en-US" sz="1200" b="1">
                <a:solidFill>
                  <a:srgbClr val="D53D21"/>
                </a:solidFill>
                <a:latin typeface="Arial" panose="020B0604020202020204" pitchFamily="34" charset="0"/>
              </a:rPr>
              <a:t>Figure 13.5</a:t>
            </a:r>
          </a:p>
        </p:txBody>
      </p:sp>
      <p:pic>
        <p:nvPicPr>
          <p:cNvPr id="35844" name="Picture 11">
            <a:extLst>
              <a:ext uri="{FF2B5EF4-FFF2-40B4-BE49-F238E27FC236}">
                <a16:creationId xmlns:a16="http://schemas.microsoft.com/office/drawing/2014/main" id="{4EFAA852-66AB-8040-A199-C517BBB3F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736"/>
          <a:stretch>
            <a:fillRect/>
          </a:stretch>
        </p:blipFill>
        <p:spPr bwMode="auto">
          <a:xfrm>
            <a:off x="0" y="1136650"/>
            <a:ext cx="8543925"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2155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were we?</a:t>
            </a:r>
          </a:p>
        </p:txBody>
      </p:sp>
      <p:sp>
        <p:nvSpPr>
          <p:cNvPr id="3" name="Content Placeholder 2"/>
          <p:cNvSpPr>
            <a:spLocks noGrp="1"/>
          </p:cNvSpPr>
          <p:nvPr>
            <p:ph idx="1"/>
          </p:nvPr>
        </p:nvSpPr>
        <p:spPr>
          <a:xfrm>
            <a:off x="333829" y="1600200"/>
            <a:ext cx="8352971" cy="5047343"/>
          </a:xfrm>
        </p:spPr>
        <p:txBody>
          <a:bodyPr>
            <a:normAutofit/>
          </a:bodyPr>
          <a:lstStyle/>
          <a:p>
            <a:pPr marL="0" indent="0">
              <a:buNone/>
            </a:pPr>
            <a:r>
              <a:rPr lang="en-US" dirty="0"/>
              <a:t>Beginning to explain the mechanism of translation. How did scientists ultimately figure out the central dogma’s details? </a:t>
            </a:r>
          </a:p>
          <a:p>
            <a:pPr marL="0" indent="0">
              <a:buNone/>
            </a:pPr>
            <a:endParaRPr lang="en-US" dirty="0"/>
          </a:p>
          <a:p>
            <a:pPr marL="0" indent="0">
              <a:buNone/>
            </a:pPr>
            <a:r>
              <a:rPr lang="en-US" dirty="0"/>
              <a:t>By the 1950s, many of the molecules were well studied individually by biochemists.</a:t>
            </a:r>
          </a:p>
          <a:p>
            <a:pPr marL="0" indent="0">
              <a:buNone/>
            </a:pPr>
            <a:r>
              <a:rPr lang="en-US" dirty="0"/>
              <a:t>DNA</a:t>
            </a:r>
          </a:p>
          <a:p>
            <a:pPr marL="0" indent="0">
              <a:buNone/>
            </a:pPr>
            <a:r>
              <a:rPr lang="en-US" dirty="0"/>
              <a:t>RNA</a:t>
            </a:r>
          </a:p>
          <a:p>
            <a:pPr marL="0" indent="0">
              <a:buNone/>
            </a:pPr>
            <a:r>
              <a:rPr lang="en-US" dirty="0"/>
              <a:t>Protein</a:t>
            </a:r>
          </a:p>
        </p:txBody>
      </p:sp>
    </p:spTree>
    <p:extLst>
      <p:ext uri="{BB962C8B-B14F-4D97-AF65-F5344CB8AC3E}">
        <p14:creationId xmlns:p14="http://schemas.microsoft.com/office/powerpoint/2010/main" val="431784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0">
            <a:extLst>
              <a:ext uri="{FF2B5EF4-FFF2-40B4-BE49-F238E27FC236}">
                <a16:creationId xmlns:a16="http://schemas.microsoft.com/office/drawing/2014/main" id="{06019E35-B4F1-3F46-B433-C536AE026EB3}"/>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en-US" altLang="en-US" sz="1200" b="1">
                <a:solidFill>
                  <a:srgbClr val="D53D21"/>
                </a:solidFill>
                <a:latin typeface="Arial" panose="020B0604020202020204" pitchFamily="34" charset="0"/>
              </a:rPr>
              <a:t>Table 13.2</a:t>
            </a:r>
          </a:p>
        </p:txBody>
      </p:sp>
      <p:pic>
        <p:nvPicPr>
          <p:cNvPr id="37891" name="Picture 11">
            <a:extLst>
              <a:ext uri="{FF2B5EF4-FFF2-40B4-BE49-F238E27FC236}">
                <a16:creationId xmlns:a16="http://schemas.microsoft.com/office/drawing/2014/main" id="{C37A2BF1-9613-694A-8D64-EB05C3327C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554"/>
          <a:stretch>
            <a:fillRect/>
          </a:stretch>
        </p:blipFill>
        <p:spPr bwMode="auto">
          <a:xfrm>
            <a:off x="300038" y="427038"/>
            <a:ext cx="8543925" cy="56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12">
            <a:extLst>
              <a:ext uri="{FF2B5EF4-FFF2-40B4-BE49-F238E27FC236}">
                <a16:creationId xmlns:a16="http://schemas.microsoft.com/office/drawing/2014/main" id="{590CB48E-6FE0-0A4F-A9B6-49770C87E945}"/>
              </a:ext>
            </a:extLst>
          </p:cNvPr>
          <p:cNvSpPr>
            <a:spLocks noChangeArrowheads="1"/>
          </p:cNvSpPr>
          <p:nvPr/>
        </p:nvSpPr>
        <p:spPr bwMode="auto">
          <a:xfrm>
            <a:off x="1371600" y="927100"/>
            <a:ext cx="558800" cy="2286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a:p>
        </p:txBody>
      </p:sp>
    </p:spTree>
    <p:extLst>
      <p:ext uri="{BB962C8B-B14F-4D97-AF65-F5344CB8AC3E}">
        <p14:creationId xmlns:p14="http://schemas.microsoft.com/office/powerpoint/2010/main" val="3394878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01353D78-7D48-EE43-B8C9-92BC4172D7E3}"/>
              </a:ext>
            </a:extLst>
          </p:cNvPr>
          <p:cNvSpPr>
            <a:spLocks noGrp="1"/>
          </p:cNvSpPr>
          <p:nvPr>
            <p:ph type="title"/>
          </p:nvPr>
        </p:nvSpPr>
        <p:spPr/>
        <p:txBody>
          <a:bodyPr/>
          <a:lstStyle/>
          <a:p>
            <a:endParaRPr lang="en-US" altLang="en-US"/>
          </a:p>
        </p:txBody>
      </p:sp>
      <p:sp>
        <p:nvSpPr>
          <p:cNvPr id="39939" name="Content Placeholder 2">
            <a:extLst>
              <a:ext uri="{FF2B5EF4-FFF2-40B4-BE49-F238E27FC236}">
                <a16:creationId xmlns:a16="http://schemas.microsoft.com/office/drawing/2014/main" id="{A6B795F3-E678-9B42-A87E-435203B3C723}"/>
              </a:ext>
            </a:extLst>
          </p:cNvPr>
          <p:cNvSpPr>
            <a:spLocks noGrp="1"/>
          </p:cNvSpPr>
          <p:nvPr>
            <p:ph idx="1"/>
          </p:nvPr>
        </p:nvSpPr>
        <p:spPr/>
        <p:txBody>
          <a:bodyPr>
            <a:normAutofit lnSpcReduction="10000"/>
          </a:bodyPr>
          <a:lstStyle/>
          <a:p>
            <a:r>
              <a:rPr lang="en-US" altLang="en-US"/>
              <a:t>What if combinations of nucleotides were combined.</a:t>
            </a:r>
          </a:p>
          <a:p>
            <a:pPr lvl="1"/>
            <a:r>
              <a:rPr lang="en-US" altLang="en-US"/>
              <a:t>What RNA sequence could you make with U and G combined--repeating?</a:t>
            </a:r>
          </a:p>
          <a:p>
            <a:pPr lvl="1"/>
            <a:r>
              <a:rPr lang="en-US" altLang="en-US"/>
              <a:t>UGUGUGUGUGUGUGU---Find the triplet codes possible here…When this experiment was done, only 2 amino acids were incorporated into proteins.  Cystein and Valine</a:t>
            </a:r>
          </a:p>
          <a:p>
            <a:pPr lvl="1"/>
            <a:r>
              <a:rPr lang="en-US" altLang="en-US"/>
              <a:t>Other codes were worked out using similar repeating copolymers of 2, 3, and 4 nucleotides.</a:t>
            </a:r>
          </a:p>
        </p:txBody>
      </p:sp>
    </p:spTree>
    <p:extLst>
      <p:ext uri="{BB962C8B-B14F-4D97-AF65-F5344CB8AC3E}">
        <p14:creationId xmlns:p14="http://schemas.microsoft.com/office/powerpoint/2010/main" val="519423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8">
            <a:extLst>
              <a:ext uri="{FF2B5EF4-FFF2-40B4-BE49-F238E27FC236}">
                <a16:creationId xmlns:a16="http://schemas.microsoft.com/office/drawing/2014/main" id="{FDAD5DBA-C738-6447-B170-88C147AC8F81}"/>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en-US" altLang="en-US" sz="1200" b="1">
                <a:solidFill>
                  <a:srgbClr val="D53D21"/>
                </a:solidFill>
                <a:latin typeface="Arial" panose="020B0604020202020204" pitchFamily="34" charset="0"/>
              </a:rPr>
              <a:t>Figure 13.6</a:t>
            </a:r>
          </a:p>
        </p:txBody>
      </p:sp>
      <p:pic>
        <p:nvPicPr>
          <p:cNvPr id="40963" name="Picture 9">
            <a:extLst>
              <a:ext uri="{FF2B5EF4-FFF2-40B4-BE49-F238E27FC236}">
                <a16:creationId xmlns:a16="http://schemas.microsoft.com/office/drawing/2014/main" id="{CC78EDDB-984E-4D46-961B-A8456A34EB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61"/>
          <a:stretch>
            <a:fillRect/>
          </a:stretch>
        </p:blipFill>
        <p:spPr bwMode="auto">
          <a:xfrm>
            <a:off x="323850" y="227013"/>
            <a:ext cx="8496300"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190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0">
            <a:extLst>
              <a:ext uri="{FF2B5EF4-FFF2-40B4-BE49-F238E27FC236}">
                <a16:creationId xmlns:a16="http://schemas.microsoft.com/office/drawing/2014/main" id="{66DF5A16-FA12-2640-B3F0-7ECA24ECA311}"/>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en-US" altLang="en-US" sz="1200" b="1">
                <a:solidFill>
                  <a:srgbClr val="D53D21"/>
                </a:solidFill>
                <a:latin typeface="Arial" panose="020B0604020202020204" pitchFamily="34" charset="0"/>
              </a:rPr>
              <a:t>Table 13.3</a:t>
            </a:r>
          </a:p>
        </p:txBody>
      </p:sp>
      <p:pic>
        <p:nvPicPr>
          <p:cNvPr id="43011" name="Picture 11">
            <a:extLst>
              <a:ext uri="{FF2B5EF4-FFF2-40B4-BE49-F238E27FC236}">
                <a16:creationId xmlns:a16="http://schemas.microsoft.com/office/drawing/2014/main" id="{15013F34-A455-234A-B314-EDA8B072D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1717675" y="230188"/>
            <a:ext cx="5708650"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12">
            <a:extLst>
              <a:ext uri="{FF2B5EF4-FFF2-40B4-BE49-F238E27FC236}">
                <a16:creationId xmlns:a16="http://schemas.microsoft.com/office/drawing/2014/main" id="{CFEA626A-4E5B-684E-8EE4-1A9AEA8D4696}"/>
              </a:ext>
            </a:extLst>
          </p:cNvPr>
          <p:cNvSpPr>
            <a:spLocks noChangeArrowheads="1"/>
          </p:cNvSpPr>
          <p:nvPr/>
        </p:nvSpPr>
        <p:spPr bwMode="auto">
          <a:xfrm>
            <a:off x="2463800" y="533400"/>
            <a:ext cx="457200" cy="2286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a:p>
        </p:txBody>
      </p:sp>
    </p:spTree>
    <p:extLst>
      <p:ext uri="{BB962C8B-B14F-4D97-AF65-F5344CB8AC3E}">
        <p14:creationId xmlns:p14="http://schemas.microsoft.com/office/powerpoint/2010/main" val="391157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0E321267-6C43-814F-B755-928506A94206}"/>
              </a:ext>
            </a:extLst>
          </p:cNvPr>
          <p:cNvSpPr>
            <a:spLocks noGrp="1"/>
          </p:cNvSpPr>
          <p:nvPr>
            <p:ph type="title"/>
          </p:nvPr>
        </p:nvSpPr>
        <p:spPr/>
        <p:txBody>
          <a:bodyPr/>
          <a:lstStyle/>
          <a:p>
            <a:r>
              <a:rPr lang="en-US" altLang="en-US"/>
              <a:t>Universal Genetic Code</a:t>
            </a:r>
          </a:p>
        </p:txBody>
      </p:sp>
      <p:pic>
        <p:nvPicPr>
          <p:cNvPr id="45059" name="Content Placeholder 3">
            <a:extLst>
              <a:ext uri="{FF2B5EF4-FFF2-40B4-BE49-F238E27FC236}">
                <a16:creationId xmlns:a16="http://schemas.microsoft.com/office/drawing/2014/main" id="{31C31007-BE0F-2541-AE42-F232A50AA6E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9552" r="-29552"/>
          <a:stretch>
            <a:fillRect/>
          </a:stretch>
        </p:blipFill>
        <p:spPr>
          <a:xfrm>
            <a:off x="457200" y="1144588"/>
            <a:ext cx="9058275" cy="4981575"/>
          </a:xfrm>
        </p:spPr>
      </p:pic>
    </p:spTree>
    <p:extLst>
      <p:ext uri="{BB962C8B-B14F-4D97-AF65-F5344CB8AC3E}">
        <p14:creationId xmlns:p14="http://schemas.microsoft.com/office/powerpoint/2010/main" val="1018203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9">
            <a:extLst>
              <a:ext uri="{FF2B5EF4-FFF2-40B4-BE49-F238E27FC236}">
                <a16:creationId xmlns:a16="http://schemas.microsoft.com/office/drawing/2014/main" id="{575ADEE1-223C-8F42-92C4-8A57E8E4C291}"/>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a:r>
              <a:rPr lang="en-US" altLang="en-US" sz="1200" b="1">
                <a:solidFill>
                  <a:srgbClr val="D53D21"/>
                </a:solidFill>
                <a:latin typeface="Arial" panose="020B0604020202020204" pitchFamily="34" charset="0"/>
              </a:rPr>
              <a:t>Table 14.4</a:t>
            </a:r>
          </a:p>
        </p:txBody>
      </p:sp>
      <p:pic>
        <p:nvPicPr>
          <p:cNvPr id="46083" name="Picture 10" descr="14_04Table-L.jpg                                               000B3C7BServDisk_03                    BC177178:">
            <a:extLst>
              <a:ext uri="{FF2B5EF4-FFF2-40B4-BE49-F238E27FC236}">
                <a16:creationId xmlns:a16="http://schemas.microsoft.com/office/drawing/2014/main" id="{426995A4-9748-D14C-BF9D-19D54E374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1344613" y="230188"/>
            <a:ext cx="6454775"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B0EDCE1E-2C5C-5541-B6E3-81865785DD97}"/>
              </a:ext>
            </a:extLst>
          </p:cNvPr>
          <p:cNvSpPr>
            <a:spLocks noChangeArrowheads="1"/>
          </p:cNvSpPr>
          <p:nvPr/>
        </p:nvSpPr>
        <p:spPr bwMode="auto">
          <a:xfrm>
            <a:off x="1344613" y="830263"/>
            <a:ext cx="6745287" cy="2555875"/>
          </a:xfrm>
          <a:prstGeom prst="rect">
            <a:avLst/>
          </a:prstGeom>
          <a:solidFill>
            <a:srgbClr val="FFFFF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46085" name="TextBox 2">
            <a:extLst>
              <a:ext uri="{FF2B5EF4-FFF2-40B4-BE49-F238E27FC236}">
                <a16:creationId xmlns:a16="http://schemas.microsoft.com/office/drawing/2014/main" id="{B9601C6B-BA6E-6540-BA98-DA7F819FB82D}"/>
              </a:ext>
            </a:extLst>
          </p:cNvPr>
          <p:cNvSpPr txBox="1">
            <a:spLocks noChangeArrowheads="1"/>
          </p:cNvSpPr>
          <p:nvPr/>
        </p:nvSpPr>
        <p:spPr bwMode="auto">
          <a:xfrm>
            <a:off x="2289175" y="1395413"/>
            <a:ext cx="436721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a:t>Be sure to analyze how a specific triplet sequence is “recognized” ---Complementary base-pairing—note orientation of mRNA and tRNA strands.</a:t>
            </a:r>
          </a:p>
        </p:txBody>
      </p:sp>
    </p:spTree>
    <p:extLst>
      <p:ext uri="{BB962C8B-B14F-4D97-AF65-F5344CB8AC3E}">
        <p14:creationId xmlns:p14="http://schemas.microsoft.com/office/powerpoint/2010/main" val="2477522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74A97AF1-18D0-5D41-B152-4B1DFFEF1A5F}"/>
              </a:ext>
            </a:extLst>
          </p:cNvPr>
          <p:cNvSpPr>
            <a:spLocks noGrp="1"/>
          </p:cNvSpPr>
          <p:nvPr>
            <p:ph type="title"/>
          </p:nvPr>
        </p:nvSpPr>
        <p:spPr/>
        <p:txBody>
          <a:bodyPr/>
          <a:lstStyle/>
          <a:p>
            <a:endParaRPr lang="en-US" altLang="en-US"/>
          </a:p>
        </p:txBody>
      </p:sp>
      <p:sp>
        <p:nvSpPr>
          <p:cNvPr id="48131" name="Content Placeholder 2">
            <a:extLst>
              <a:ext uri="{FF2B5EF4-FFF2-40B4-BE49-F238E27FC236}">
                <a16:creationId xmlns:a16="http://schemas.microsoft.com/office/drawing/2014/main" id="{61811FFE-9174-C441-8DF8-4017DFBC566C}"/>
              </a:ext>
            </a:extLst>
          </p:cNvPr>
          <p:cNvSpPr>
            <a:spLocks noGrp="1"/>
          </p:cNvSpPr>
          <p:nvPr>
            <p:ph idx="1"/>
          </p:nvPr>
        </p:nvSpPr>
        <p:spPr>
          <a:xfrm>
            <a:off x="0" y="1600200"/>
            <a:ext cx="8905875" cy="4525963"/>
          </a:xfrm>
        </p:spPr>
        <p:txBody>
          <a:bodyPr/>
          <a:lstStyle/>
          <a:p>
            <a:pPr marL="0" indent="0">
              <a:buFont typeface="Arial" panose="020B0604020202020204" pitchFamily="34" charset="0"/>
              <a:buNone/>
            </a:pPr>
            <a:r>
              <a:rPr lang="en-US" altLang="en-US"/>
              <a:t>Recall the </a:t>
            </a:r>
          </a:p>
          <a:p>
            <a:pPr marL="0" indent="0">
              <a:buFont typeface="Arial" panose="020B0604020202020204" pitchFamily="34" charset="0"/>
              <a:buNone/>
            </a:pPr>
            <a:r>
              <a:rPr lang="en-US" altLang="en-US"/>
              <a:t>degenerate nature </a:t>
            </a:r>
          </a:p>
          <a:p>
            <a:pPr marL="0" indent="0">
              <a:buFont typeface="Arial" panose="020B0604020202020204" pitchFamily="34" charset="0"/>
              <a:buNone/>
            </a:pPr>
            <a:r>
              <a:rPr lang="en-US" altLang="en-US"/>
              <a:t>Of the code…Is it </a:t>
            </a:r>
          </a:p>
          <a:p>
            <a:pPr marL="0" indent="0">
              <a:buFont typeface="Arial" panose="020B0604020202020204" pitchFamily="34" charset="0"/>
              <a:buNone/>
            </a:pPr>
            <a:r>
              <a:rPr lang="en-US" altLang="en-US"/>
              <a:t>random? Or is</a:t>
            </a:r>
          </a:p>
          <a:p>
            <a:pPr marL="0" indent="0">
              <a:buFont typeface="Arial" panose="020B0604020202020204" pitchFamily="34" charset="0"/>
              <a:buNone/>
            </a:pPr>
            <a:r>
              <a:rPr lang="en-US" altLang="en-US"/>
              <a:t>there a noticeable </a:t>
            </a:r>
          </a:p>
          <a:p>
            <a:pPr marL="0" indent="0">
              <a:buFont typeface="Arial" panose="020B0604020202020204" pitchFamily="34" charset="0"/>
              <a:buNone/>
            </a:pPr>
            <a:r>
              <a:rPr lang="en-US" altLang="en-US"/>
              <a:t>pattern?</a:t>
            </a:r>
          </a:p>
        </p:txBody>
      </p:sp>
      <p:pic>
        <p:nvPicPr>
          <p:cNvPr id="48132" name="Picture 9" descr="14_07Figure-L.jpg                                              000B3C7BServDisk_03                    BC177178:">
            <a:extLst>
              <a:ext uri="{FF2B5EF4-FFF2-40B4-BE49-F238E27FC236}">
                <a16:creationId xmlns:a16="http://schemas.microsoft.com/office/drawing/2014/main" id="{7BD7B7ED-3DD5-A342-A208-FB0B08AA0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685"/>
          <a:stretch>
            <a:fillRect/>
          </a:stretch>
        </p:blipFill>
        <p:spPr bwMode="auto">
          <a:xfrm>
            <a:off x="3233738" y="336550"/>
            <a:ext cx="5910262" cy="618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7818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E1482D50-962F-B246-A132-7CB0DAC526DD}"/>
              </a:ext>
            </a:extLst>
          </p:cNvPr>
          <p:cNvSpPr>
            <a:spLocks noGrp="1"/>
          </p:cNvSpPr>
          <p:nvPr>
            <p:ph type="title"/>
          </p:nvPr>
        </p:nvSpPr>
        <p:spPr/>
        <p:txBody>
          <a:bodyPr/>
          <a:lstStyle/>
          <a:p>
            <a:endParaRPr lang="en-US" altLang="en-US"/>
          </a:p>
        </p:txBody>
      </p:sp>
      <p:sp>
        <p:nvSpPr>
          <p:cNvPr id="49155" name="Content Placeholder 2">
            <a:extLst>
              <a:ext uri="{FF2B5EF4-FFF2-40B4-BE49-F238E27FC236}">
                <a16:creationId xmlns:a16="http://schemas.microsoft.com/office/drawing/2014/main" id="{1026C0CA-FA5E-544B-9758-730BDF7E22A2}"/>
              </a:ext>
            </a:extLst>
          </p:cNvPr>
          <p:cNvSpPr>
            <a:spLocks noGrp="1"/>
          </p:cNvSpPr>
          <p:nvPr>
            <p:ph idx="1"/>
          </p:nvPr>
        </p:nvSpPr>
        <p:spPr/>
        <p:txBody>
          <a:bodyPr/>
          <a:lstStyle/>
          <a:p>
            <a:r>
              <a:rPr lang="en-US" altLang="en-US"/>
              <a:t>Francis Crick suggested the degenerate nature of the code could be explained by the base-pairing of the triplet codon code and the complementary anticodon of the of the tRNA.</a:t>
            </a:r>
          </a:p>
          <a:p>
            <a:endParaRPr lang="en-US" altLang="en-US"/>
          </a:p>
          <a:p>
            <a:r>
              <a:rPr lang="en-US" altLang="en-US"/>
              <a:t>Francis Crick, as you recall, knew a great deal about complementary base pairing!</a:t>
            </a:r>
          </a:p>
        </p:txBody>
      </p:sp>
    </p:spTree>
    <p:extLst>
      <p:ext uri="{BB962C8B-B14F-4D97-AF65-F5344CB8AC3E}">
        <p14:creationId xmlns:p14="http://schemas.microsoft.com/office/powerpoint/2010/main" val="4092376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A16B56CC-4DC5-5448-A429-F2294A4DFA98}"/>
              </a:ext>
            </a:extLst>
          </p:cNvPr>
          <p:cNvSpPr>
            <a:spLocks noGrp="1"/>
          </p:cNvSpPr>
          <p:nvPr>
            <p:ph type="title"/>
          </p:nvPr>
        </p:nvSpPr>
        <p:spPr/>
        <p:txBody>
          <a:bodyPr/>
          <a:lstStyle/>
          <a:p>
            <a:endParaRPr lang="en-US" altLang="en-US"/>
          </a:p>
        </p:txBody>
      </p:sp>
      <p:sp>
        <p:nvSpPr>
          <p:cNvPr id="50179" name="Content Placeholder 2">
            <a:extLst>
              <a:ext uri="{FF2B5EF4-FFF2-40B4-BE49-F238E27FC236}">
                <a16:creationId xmlns:a16="http://schemas.microsoft.com/office/drawing/2014/main" id="{E6122E09-D27D-BF4E-842A-958C6C35DFAC}"/>
              </a:ext>
            </a:extLst>
          </p:cNvPr>
          <p:cNvSpPr>
            <a:spLocks noGrp="1"/>
          </p:cNvSpPr>
          <p:nvPr>
            <p:ph idx="1"/>
          </p:nvPr>
        </p:nvSpPr>
        <p:spPr/>
        <p:txBody>
          <a:bodyPr/>
          <a:lstStyle/>
          <a:p>
            <a:r>
              <a:rPr lang="en-US" altLang="en-US"/>
              <a:t>He hypothesized, that since the codon-anticodon base pairing involved only 3 nucleotides, that there was some “wiggle room” or as Crick put it, </a:t>
            </a:r>
            <a:r>
              <a:rPr lang="en-US" altLang="en-US" b="1" i="1"/>
              <a:t>wobble</a:t>
            </a:r>
            <a:r>
              <a:rPr lang="en-US" altLang="en-US"/>
              <a:t> room which allowed non-complementary base pairs to form.</a:t>
            </a:r>
          </a:p>
          <a:p>
            <a:endParaRPr lang="en-US" altLang="en-US"/>
          </a:p>
          <a:p>
            <a:r>
              <a:rPr lang="en-US" altLang="en-US"/>
              <a:t>This became known as the </a:t>
            </a:r>
            <a:r>
              <a:rPr lang="en-US" altLang="en-US" i="1"/>
              <a:t>Wobble hypothesis.</a:t>
            </a:r>
          </a:p>
        </p:txBody>
      </p:sp>
    </p:spTree>
    <p:extLst>
      <p:ext uri="{BB962C8B-B14F-4D97-AF65-F5344CB8AC3E}">
        <p14:creationId xmlns:p14="http://schemas.microsoft.com/office/powerpoint/2010/main" val="1582294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88DF49DC-B1C4-CF43-8579-B8B81902AEF1}"/>
              </a:ext>
            </a:extLst>
          </p:cNvPr>
          <p:cNvSpPr>
            <a:spLocks noGrp="1"/>
          </p:cNvSpPr>
          <p:nvPr>
            <p:ph type="title"/>
          </p:nvPr>
        </p:nvSpPr>
        <p:spPr/>
        <p:txBody>
          <a:bodyPr/>
          <a:lstStyle/>
          <a:p>
            <a:endParaRPr lang="en-US" altLang="en-US"/>
          </a:p>
        </p:txBody>
      </p:sp>
      <p:sp>
        <p:nvSpPr>
          <p:cNvPr id="51203" name="Content Placeholder 2">
            <a:extLst>
              <a:ext uri="{FF2B5EF4-FFF2-40B4-BE49-F238E27FC236}">
                <a16:creationId xmlns:a16="http://schemas.microsoft.com/office/drawing/2014/main" id="{82697C75-B062-D942-B0A4-843E37191A77}"/>
              </a:ext>
            </a:extLst>
          </p:cNvPr>
          <p:cNvSpPr>
            <a:spLocks noGrp="1"/>
          </p:cNvSpPr>
          <p:nvPr>
            <p:ph idx="1"/>
          </p:nvPr>
        </p:nvSpPr>
        <p:spPr/>
        <p:txBody>
          <a:bodyPr/>
          <a:lstStyle/>
          <a:p>
            <a:r>
              <a:rPr lang="en-US" altLang="en-US"/>
              <a:t>Not every base-pair is possible, but sometimes G can pair with U.</a:t>
            </a:r>
          </a:p>
          <a:p>
            <a:endParaRPr lang="en-US" altLang="en-US"/>
          </a:p>
          <a:p>
            <a:r>
              <a:rPr lang="en-US" altLang="en-US"/>
              <a:t>And sometimes U can pair with G…</a:t>
            </a:r>
          </a:p>
          <a:p>
            <a:endParaRPr lang="en-US" altLang="en-US"/>
          </a:p>
          <a:p>
            <a:endParaRPr lang="en-US" altLang="en-US"/>
          </a:p>
          <a:p>
            <a:r>
              <a:rPr lang="en-US" altLang="en-US"/>
              <a:t>And inosine (a modified RNA base found in tRNA) can base pair with A, C, or U.</a:t>
            </a:r>
          </a:p>
        </p:txBody>
      </p:sp>
    </p:spTree>
    <p:extLst>
      <p:ext uri="{BB962C8B-B14F-4D97-AF65-F5344CB8AC3E}">
        <p14:creationId xmlns:p14="http://schemas.microsoft.com/office/powerpoint/2010/main" val="3796677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97422966-1CC3-BD40-96DD-277F27D08C3D}"/>
              </a:ext>
            </a:extLst>
          </p:cNvPr>
          <p:cNvSpPr>
            <a:spLocks noGrp="1"/>
          </p:cNvSpPr>
          <p:nvPr>
            <p:ph type="title"/>
          </p:nvPr>
        </p:nvSpPr>
        <p:spPr/>
        <p:txBody>
          <a:bodyPr/>
          <a:lstStyle/>
          <a:p>
            <a:endParaRPr lang="en-US" altLang="en-US"/>
          </a:p>
        </p:txBody>
      </p:sp>
      <p:sp>
        <p:nvSpPr>
          <p:cNvPr id="55298" name="Content Placeholder 2">
            <a:extLst>
              <a:ext uri="{FF2B5EF4-FFF2-40B4-BE49-F238E27FC236}">
                <a16:creationId xmlns:a16="http://schemas.microsoft.com/office/drawing/2014/main" id="{4F02D39D-6EBD-AA4A-88A6-11A95CAFC801}"/>
              </a:ext>
            </a:extLst>
          </p:cNvPr>
          <p:cNvSpPr>
            <a:spLocks noGrp="1"/>
          </p:cNvSpPr>
          <p:nvPr>
            <p:ph idx="1"/>
          </p:nvPr>
        </p:nvSpPr>
        <p:spPr/>
        <p:txBody>
          <a:bodyPr/>
          <a:lstStyle/>
          <a:p>
            <a:r>
              <a:rPr lang="en-US" altLang="en-US" dirty="0"/>
              <a:t>Despite many attempts to link DNA </a:t>
            </a:r>
            <a:r>
              <a:rPr lang="en-US" altLang="en-US" i="1" dirty="0"/>
              <a:t>directly</a:t>
            </a:r>
            <a:r>
              <a:rPr lang="en-US" altLang="en-US" dirty="0"/>
              <a:t> to protein synthesis, several scientists, including Francois Jacob, and Jacques Monod (who figured out bacterial operons like the lac operon) , hypothesized that an intermediate molecule was necessary to produce a protein from a DNA code.</a:t>
            </a:r>
          </a:p>
        </p:txBody>
      </p:sp>
    </p:spTree>
    <p:extLst>
      <p:ext uri="{BB962C8B-B14F-4D97-AF65-F5344CB8AC3E}">
        <p14:creationId xmlns:p14="http://schemas.microsoft.com/office/powerpoint/2010/main" val="3310442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9">
            <a:extLst>
              <a:ext uri="{FF2B5EF4-FFF2-40B4-BE49-F238E27FC236}">
                <a16:creationId xmlns:a16="http://schemas.microsoft.com/office/drawing/2014/main" id="{D7161AAD-EDC0-9B41-B45F-2FD051E53CD6}"/>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a:r>
              <a:rPr lang="en-US" altLang="en-US" sz="1200" b="1">
                <a:solidFill>
                  <a:srgbClr val="D53D21"/>
                </a:solidFill>
                <a:latin typeface="Arial" panose="020B0604020202020204" pitchFamily="34" charset="0"/>
              </a:rPr>
              <a:t>Table 14.4</a:t>
            </a:r>
          </a:p>
        </p:txBody>
      </p:sp>
      <p:pic>
        <p:nvPicPr>
          <p:cNvPr id="52227" name="Picture 10" descr="14_04Table-L.jpg                                               000B3C7BServDisk_03                    BC177178:">
            <a:extLst>
              <a:ext uri="{FF2B5EF4-FFF2-40B4-BE49-F238E27FC236}">
                <a16:creationId xmlns:a16="http://schemas.microsoft.com/office/drawing/2014/main" id="{AFC34F88-EE59-6A41-B8B8-0615A497C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1344613" y="230188"/>
            <a:ext cx="6454775"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1330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BBEE9053-3395-D14C-967E-4E9316A3662D}"/>
              </a:ext>
            </a:extLst>
          </p:cNvPr>
          <p:cNvSpPr>
            <a:spLocks noGrp="1"/>
          </p:cNvSpPr>
          <p:nvPr>
            <p:ph type="title"/>
          </p:nvPr>
        </p:nvSpPr>
        <p:spPr/>
        <p:txBody>
          <a:bodyPr/>
          <a:lstStyle/>
          <a:p>
            <a:endParaRPr lang="en-US" altLang="en-US"/>
          </a:p>
        </p:txBody>
      </p:sp>
      <p:sp>
        <p:nvSpPr>
          <p:cNvPr id="54275" name="Content Placeholder 2">
            <a:extLst>
              <a:ext uri="{FF2B5EF4-FFF2-40B4-BE49-F238E27FC236}">
                <a16:creationId xmlns:a16="http://schemas.microsoft.com/office/drawing/2014/main" id="{DCB6732E-9575-A444-B0C7-84BC7A6C77DA}"/>
              </a:ext>
            </a:extLst>
          </p:cNvPr>
          <p:cNvSpPr>
            <a:spLocks noGrp="1"/>
          </p:cNvSpPr>
          <p:nvPr>
            <p:ph idx="1"/>
          </p:nvPr>
        </p:nvSpPr>
        <p:spPr/>
        <p:txBody>
          <a:bodyPr/>
          <a:lstStyle/>
          <a:p>
            <a:r>
              <a:rPr lang="en-US" altLang="en-US"/>
              <a:t>What might this mean for cells and the tRNAs they make?  Do they need to perfectly match each codon with a complementary tRNA anticodon?</a:t>
            </a:r>
          </a:p>
          <a:p>
            <a:endParaRPr lang="en-US" altLang="en-US"/>
          </a:p>
          <a:p>
            <a:r>
              <a:rPr lang="en-US" altLang="en-US"/>
              <a:t>Might this give organisms an economical advantage?  </a:t>
            </a:r>
          </a:p>
        </p:txBody>
      </p:sp>
    </p:spTree>
    <p:extLst>
      <p:ext uri="{BB962C8B-B14F-4D97-AF65-F5344CB8AC3E}">
        <p14:creationId xmlns:p14="http://schemas.microsoft.com/office/powerpoint/2010/main" val="4190746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C83A5EE3-529F-1047-BA6D-D99AEA9B3D92}"/>
              </a:ext>
            </a:extLst>
          </p:cNvPr>
          <p:cNvSpPr>
            <a:spLocks noGrp="1"/>
          </p:cNvSpPr>
          <p:nvPr>
            <p:ph type="title"/>
          </p:nvPr>
        </p:nvSpPr>
        <p:spPr/>
        <p:txBody>
          <a:bodyPr/>
          <a:lstStyle/>
          <a:p>
            <a:endParaRPr lang="en-US" altLang="en-US"/>
          </a:p>
        </p:txBody>
      </p:sp>
      <p:sp>
        <p:nvSpPr>
          <p:cNvPr id="56322" name="Content Placeholder 2">
            <a:extLst>
              <a:ext uri="{FF2B5EF4-FFF2-40B4-BE49-F238E27FC236}">
                <a16:creationId xmlns:a16="http://schemas.microsoft.com/office/drawing/2014/main" id="{AB2C19B3-7337-A94C-A7BD-7EFF1B5EFD6D}"/>
              </a:ext>
            </a:extLst>
          </p:cNvPr>
          <p:cNvSpPr>
            <a:spLocks noGrp="1"/>
          </p:cNvSpPr>
          <p:nvPr>
            <p:ph idx="1"/>
          </p:nvPr>
        </p:nvSpPr>
        <p:spPr/>
        <p:txBody>
          <a:bodyPr/>
          <a:lstStyle/>
          <a:p>
            <a:pPr lvl="1"/>
            <a:r>
              <a:rPr lang="en-US" altLang="en-US" dirty="0"/>
              <a:t>Read again how scientists discovered mRNA using bacteria and bacteriophages.  (13.9)</a:t>
            </a:r>
          </a:p>
          <a:p>
            <a:pPr marL="457200" lvl="1" indent="0">
              <a:buNone/>
            </a:pPr>
            <a:r>
              <a:rPr lang="en-US" altLang="en-US" dirty="0"/>
              <a:t>They were able to use molecular hybridization to show sequence similarity between RNA and DNA from the same organisms.</a:t>
            </a:r>
          </a:p>
        </p:txBody>
      </p:sp>
    </p:spTree>
    <p:extLst>
      <p:ext uri="{BB962C8B-B14F-4D97-AF65-F5344CB8AC3E}">
        <p14:creationId xmlns:p14="http://schemas.microsoft.com/office/powerpoint/2010/main" val="2913297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78D1F2E6-C332-4741-B2AF-24C13521888C}"/>
              </a:ext>
            </a:extLst>
          </p:cNvPr>
          <p:cNvSpPr>
            <a:spLocks noGrp="1"/>
          </p:cNvSpPr>
          <p:nvPr>
            <p:ph type="title"/>
          </p:nvPr>
        </p:nvSpPr>
        <p:spPr/>
        <p:txBody>
          <a:bodyPr>
            <a:normAutofit fontScale="90000"/>
          </a:bodyPr>
          <a:lstStyle/>
          <a:p>
            <a:br>
              <a:rPr lang="en-US" altLang="en-US" sz="2400"/>
            </a:br>
            <a:r>
              <a:rPr lang="en-US" altLang="en-US" sz="2400"/>
              <a:t>Once it was established that mRNA held the actual code for protein synthesis, lots of experiments were done to show how the code worked.</a:t>
            </a:r>
            <a:br>
              <a:rPr lang="en-US" altLang="en-US" sz="2400"/>
            </a:br>
            <a:endParaRPr lang="en-US" altLang="en-US" sz="2400"/>
          </a:p>
        </p:txBody>
      </p:sp>
      <p:sp>
        <p:nvSpPr>
          <p:cNvPr id="35842" name="Content Placeholder 2">
            <a:extLst>
              <a:ext uri="{FF2B5EF4-FFF2-40B4-BE49-F238E27FC236}">
                <a16:creationId xmlns:a16="http://schemas.microsoft.com/office/drawing/2014/main" id="{967E316E-2C52-0B4C-9F35-F3C6F5263672}"/>
              </a:ext>
            </a:extLst>
          </p:cNvPr>
          <p:cNvSpPr>
            <a:spLocks noGrp="1"/>
          </p:cNvSpPr>
          <p:nvPr>
            <p:ph idx="1"/>
          </p:nvPr>
        </p:nvSpPr>
        <p:spPr>
          <a:xfrm>
            <a:off x="257175" y="1600200"/>
            <a:ext cx="8429625" cy="4884738"/>
          </a:xfrm>
        </p:spPr>
        <p:txBody>
          <a:bodyPr>
            <a:normAutofit lnSpcReduction="10000"/>
          </a:bodyPr>
          <a:lstStyle/>
          <a:p>
            <a:pPr>
              <a:buFont typeface="Arial" charset="0"/>
              <a:buChar char="•"/>
              <a:defRPr/>
            </a:pPr>
            <a:r>
              <a:rPr lang="en-US" dirty="0">
                <a:ea typeface="MS PGothic" charset="0"/>
              </a:rPr>
              <a:t>mRNA, like DNA is made with 4 different building blocks NTPs (U, C, G, A)</a:t>
            </a:r>
          </a:p>
          <a:p>
            <a:pPr marL="0" indent="0">
              <a:buFont typeface="Arial" charset="0"/>
              <a:buNone/>
              <a:defRPr/>
            </a:pPr>
            <a:endParaRPr lang="en-US" dirty="0">
              <a:ea typeface="MS PGothic" charset="0"/>
            </a:endParaRPr>
          </a:p>
          <a:p>
            <a:pPr>
              <a:buFont typeface="Arial"/>
              <a:buChar char="•"/>
              <a:defRPr/>
            </a:pPr>
            <a:r>
              <a:rPr lang="en-US" b="1" i="1" dirty="0">
                <a:ea typeface="MS PGothic" charset="0"/>
              </a:rPr>
              <a:t>Sydney Brenner </a:t>
            </a:r>
            <a:r>
              <a:rPr lang="en-US" dirty="0">
                <a:ea typeface="MS PGothic" charset="0"/>
              </a:rPr>
              <a:t>proposed, based on the numbers of building blocks in both types of molecules, a 3-letter RNA code, would be sufficient to encode 20 amino acids.</a:t>
            </a:r>
          </a:p>
          <a:p>
            <a:pPr lvl="1">
              <a:buFont typeface="Arial"/>
              <a:buChar char="•"/>
              <a:defRPr/>
            </a:pPr>
            <a:r>
              <a:rPr lang="en-US" dirty="0">
                <a:ea typeface="MS PGothic" charset="0"/>
              </a:rPr>
              <a:t>Explain---mathematically, why at least 3-nucleotide RNA “words” would be needed to encode 20 amino different acids</a:t>
            </a:r>
          </a:p>
          <a:p>
            <a:pPr>
              <a:buFont typeface="Arial" charset="0"/>
              <a:buChar char="•"/>
              <a:defRPr/>
            </a:pPr>
            <a:endParaRPr lang="en-US" dirty="0">
              <a:ea typeface="MS PGothic" charset="0"/>
            </a:endParaRPr>
          </a:p>
          <a:p>
            <a:pPr>
              <a:buFont typeface="Arial" charset="0"/>
              <a:buChar char="•"/>
              <a:defRPr/>
            </a:pPr>
            <a:endParaRPr lang="en-US" dirty="0">
              <a:ea typeface="MS PGothic" charset="0"/>
            </a:endParaRPr>
          </a:p>
        </p:txBody>
      </p:sp>
    </p:spTree>
    <p:extLst>
      <p:ext uri="{BB962C8B-B14F-4D97-AF65-F5344CB8AC3E}">
        <p14:creationId xmlns:p14="http://schemas.microsoft.com/office/powerpoint/2010/main" val="1880461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EB1B3053-E19A-0B4C-A39F-9B1099DB543F}"/>
              </a:ext>
            </a:extLst>
          </p:cNvPr>
          <p:cNvSpPr>
            <a:spLocks noGrp="1"/>
          </p:cNvSpPr>
          <p:nvPr>
            <p:ph type="title"/>
          </p:nvPr>
        </p:nvSpPr>
        <p:spPr/>
        <p:txBody>
          <a:bodyPr/>
          <a:lstStyle/>
          <a:p>
            <a:endParaRPr lang="en-US" altLang="en-US"/>
          </a:p>
        </p:txBody>
      </p:sp>
      <p:sp>
        <p:nvSpPr>
          <p:cNvPr id="59394" name="Content Placeholder 2">
            <a:extLst>
              <a:ext uri="{FF2B5EF4-FFF2-40B4-BE49-F238E27FC236}">
                <a16:creationId xmlns:a16="http://schemas.microsoft.com/office/drawing/2014/main" id="{56D97275-C851-0F40-90A8-CE82DF6A35FB}"/>
              </a:ext>
            </a:extLst>
          </p:cNvPr>
          <p:cNvSpPr>
            <a:spLocks noGrp="1"/>
          </p:cNvSpPr>
          <p:nvPr>
            <p:ph idx="1"/>
          </p:nvPr>
        </p:nvSpPr>
        <p:spPr/>
        <p:txBody>
          <a:bodyPr/>
          <a:lstStyle/>
          <a:p>
            <a:r>
              <a:rPr lang="en-US" altLang="en-US" dirty="0"/>
              <a:t>The “extra” codes suggested a possibility for redundancy, that one amino acid might have more than one 3-letter designation.</a:t>
            </a:r>
          </a:p>
          <a:p>
            <a:endParaRPr lang="en-US" altLang="en-US" dirty="0"/>
          </a:p>
          <a:p>
            <a:r>
              <a:rPr lang="en-US" altLang="en-US" dirty="0"/>
              <a:t>Later, the code was show to be </a:t>
            </a:r>
            <a:r>
              <a:rPr lang="en-US" altLang="en-US" b="1" i="1" dirty="0"/>
              <a:t>degenerate</a:t>
            </a:r>
            <a:r>
              <a:rPr lang="en-US" altLang="en-US" dirty="0"/>
              <a:t>. The actual nature of the degeneracy, helped establish details of the translation machinery.</a:t>
            </a:r>
          </a:p>
          <a:p>
            <a:pPr lvl="2"/>
            <a:r>
              <a:rPr lang="en-US" altLang="en-US" dirty="0"/>
              <a:t>Let’s look at the code</a:t>
            </a:r>
          </a:p>
        </p:txBody>
      </p:sp>
    </p:spTree>
    <p:extLst>
      <p:ext uri="{BB962C8B-B14F-4D97-AF65-F5344CB8AC3E}">
        <p14:creationId xmlns:p14="http://schemas.microsoft.com/office/powerpoint/2010/main" val="2194866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E3B696F-EEEE-D447-888F-08CE6E5F0DD2}"/>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A11D8D7D-8802-0D45-AE77-2540E32B6AB9}"/>
              </a:ext>
            </a:extLst>
          </p:cNvPr>
          <p:cNvSpPr>
            <a:spLocks noGrp="1"/>
          </p:cNvSpPr>
          <p:nvPr>
            <p:ph idx="1"/>
          </p:nvPr>
        </p:nvSpPr>
        <p:spPr/>
        <p:txBody>
          <a:bodyPr/>
          <a:lstStyle/>
          <a:p>
            <a:pPr marL="0" indent="0">
              <a:buFont typeface="Arial" charset="0"/>
              <a:buNone/>
              <a:defRPr/>
            </a:pPr>
            <a:r>
              <a:rPr lang="en-US" dirty="0"/>
              <a:t>Combinations of 3 could code for 64 amino acids (4</a:t>
            </a:r>
            <a:r>
              <a:rPr lang="en-US" baseline="30000" dirty="0">
                <a:solidFill>
                  <a:srgbClr val="FF0000"/>
                </a:solidFill>
              </a:rPr>
              <a:t>3</a:t>
            </a:r>
            <a:r>
              <a:rPr lang="en-US" dirty="0"/>
              <a:t>)</a:t>
            </a:r>
            <a:endParaRPr lang="en-US" baseline="30000" dirty="0"/>
          </a:p>
          <a:p>
            <a:pPr>
              <a:buFont typeface="Arial" charset="0"/>
              <a:buChar char="•"/>
              <a:defRPr/>
            </a:pPr>
            <a:endParaRPr lang="en-US" dirty="0"/>
          </a:p>
        </p:txBody>
      </p:sp>
      <p:pic>
        <p:nvPicPr>
          <p:cNvPr id="10244" name="Picture 3">
            <a:extLst>
              <a:ext uri="{FF2B5EF4-FFF2-40B4-BE49-F238E27FC236}">
                <a16:creationId xmlns:a16="http://schemas.microsoft.com/office/drawing/2014/main" id="{315741F2-124A-7C44-8283-603978E0F8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2144713"/>
            <a:ext cx="50800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405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741F470-9F1A-F94D-9F6A-7A72CAD13064}"/>
              </a:ext>
            </a:extLst>
          </p:cNvPr>
          <p:cNvSpPr>
            <a:spLocks noGrp="1"/>
          </p:cNvSpPr>
          <p:nvPr>
            <p:ph type="title"/>
          </p:nvPr>
        </p:nvSpPr>
        <p:spPr/>
        <p:txBody>
          <a:bodyPr>
            <a:normAutofit fontScale="90000"/>
          </a:bodyPr>
          <a:lstStyle/>
          <a:p>
            <a:r>
              <a:rPr lang="en-US" altLang="en-US"/>
              <a:t>Another view---with one letter abbreviation for amino acids</a:t>
            </a:r>
          </a:p>
        </p:txBody>
      </p:sp>
      <p:pic>
        <p:nvPicPr>
          <p:cNvPr id="11267" name="Content Placeholder 3">
            <a:extLst>
              <a:ext uri="{FF2B5EF4-FFF2-40B4-BE49-F238E27FC236}">
                <a16:creationId xmlns:a16="http://schemas.microsoft.com/office/drawing/2014/main" id="{A1ED73A1-9FB0-D848-B8E9-847FB45B039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1859197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8394</TotalTime>
  <Words>1621</Words>
  <Application>Microsoft Macintosh PowerPoint</Application>
  <PresentationFormat>On-screen Show (4:3)</PresentationFormat>
  <Paragraphs>137</Paragraphs>
  <Slides>41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ＭＳ Ｐゴシック</vt:lpstr>
      <vt:lpstr>ＭＳ Ｐゴシック</vt:lpstr>
      <vt:lpstr>Arial</vt:lpstr>
      <vt:lpstr>Calibri</vt:lpstr>
      <vt:lpstr>Times</vt:lpstr>
      <vt:lpstr>Times New Roman</vt:lpstr>
      <vt:lpstr>Office Theme</vt:lpstr>
      <vt:lpstr>Molecular Biology Biol 480</vt:lpstr>
      <vt:lpstr>Announcements/Assignments </vt:lpstr>
      <vt:lpstr>Where were we?</vt:lpstr>
      <vt:lpstr>PowerPoint Presentation</vt:lpstr>
      <vt:lpstr>PowerPoint Presentation</vt:lpstr>
      <vt:lpstr> Once it was established that mRNA held the actual code for protein synthesis, lots of experiments were done to show how the code worked. </vt:lpstr>
      <vt:lpstr>PowerPoint Presentation</vt:lpstr>
      <vt:lpstr>PowerPoint Presentation</vt:lpstr>
      <vt:lpstr>Another view---with one letter abbreviation for amino acids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Brenner (now 92) is a smart cookie…</vt:lpstr>
      <vt:lpstr>PowerPoint Presentation</vt:lpstr>
      <vt:lpstr>PowerPoint Presentation</vt:lpstr>
      <vt:lpstr>Practice explaining/writing this</vt:lpstr>
      <vt:lpstr>Cracking the code…Studies by Nirenberg, Matthaei, and others </vt:lpstr>
      <vt:lpstr>PowerPoint Presentation</vt:lpstr>
      <vt:lpstr>Controlling how mRNA was made in a cell-free system</vt:lpstr>
      <vt:lpstr>PowerPoint Presentation</vt:lpstr>
      <vt:lpstr>PowerPoint Presentation</vt:lpstr>
      <vt:lpstr>PowerPoint Presentation</vt:lpstr>
      <vt:lpstr>PowerPoint Presentation</vt:lpstr>
      <vt:lpstr>Triplet binding assay</vt:lpstr>
      <vt:lpstr>PowerPoint Presentation</vt:lpstr>
      <vt:lpstr>PowerPoint Presentation</vt:lpstr>
      <vt:lpstr>PowerPoint Presentation</vt:lpstr>
      <vt:lpstr>PowerPoint Presentation</vt:lpstr>
      <vt:lpstr>PowerPoint Presentation</vt:lpstr>
      <vt:lpstr>Universal Genetic Code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Minot State University</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Biology Biol 480</dc:title>
  <dc:subject/>
  <dc:creator>Heidi Super</dc:creator>
  <cp:keywords/>
  <dc:description/>
  <cp:lastModifiedBy>Microsoft Office User</cp:lastModifiedBy>
  <cp:revision>231</cp:revision>
  <cp:lastPrinted>2019-02-20T19:12:38Z</cp:lastPrinted>
  <dcterms:created xsi:type="dcterms:W3CDTF">2012-08-22T01:19:49Z</dcterms:created>
  <dcterms:modified xsi:type="dcterms:W3CDTF">2019-03-20T18:37:36Z</dcterms:modified>
  <cp:category/>
</cp:coreProperties>
</file>